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3"/>
  </p:notes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Lst>
  <p:sldSz cx="9144000" cy="5143500" type="screen16x9"/>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87621" autoAdjust="0"/>
  </p:normalViewPr>
  <p:slideViewPr>
    <p:cSldViewPr>
      <p:cViewPr varScale="1">
        <p:scale>
          <a:sx n="86" d="100"/>
          <a:sy n="86" d="100"/>
        </p:scale>
        <p:origin x="798" y="6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A8ADFD5B-A66C-449C-B6E8-FB716D07777D}" type="datetimeFigureOut">
              <a:rPr lang="en-US" smtClean="0"/>
              <a:pPr/>
              <a:t>4/1/2020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CA5D3BF3-D352-46FC-8343-31F56E6730EA}" type="slidenum">
              <a:rPr lang="en-US" smtClean="0"/>
              <a:pPr/>
              <a:t>‹#›</a:t>
            </a:fld>
            <a:endParaRPr lang="en-US"/>
          </a:p>
        </p:txBody>
      </p:sp>
    </p:spTree>
    <p:extLst>
      <p:ext uri="{BB962C8B-B14F-4D97-AF65-F5344CB8AC3E}">
        <p14:creationId xmlns:p14="http://schemas.microsoft.com/office/powerpoint/2010/main" val="242637251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Subtitle 8"/>
          <p:cNvSpPr>
            <a:spLocks noGrp="1"/>
          </p:cNvSpPr>
          <p:nvPr>
            <p:ph type="subTitle" idx="1"/>
          </p:nvPr>
        </p:nvSpPr>
        <p:spPr>
          <a:xfrm>
            <a:off x="2362200" y="4537528"/>
            <a:ext cx="6515100" cy="514350"/>
          </a:xfrm>
        </p:spPr>
        <p:txBody>
          <a:bodyPr anchor="ctr"/>
          <a:lstStyle>
            <a:lvl1pPr marL="0" indent="0" algn="l">
              <a:buNone/>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extLst/>
          </a:lstStyle>
          <a:p>
            <a:pPr algn="ctr"/>
            <a:fld id="{047E157E-8DCB-4F70-A0AF-5EB586A91DD4}" type="datetime1">
              <a:rPr lang="en-US" smtClean="0">
                <a:solidFill>
                  <a:srgbClr val="FFFFFF"/>
                </a:solidFill>
              </a:rPr>
              <a:pPr algn="ctr"/>
              <a:t>4/1/2020</a:t>
            </a:fld>
            <a:endParaRPr lang="en-US"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extLst/>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extLst/>
          </a:lstStyle>
          <a:p>
            <a:fld id="{8F82E0A0-C266-4798-8C8F-B9F91E9DA37E}" type="slidenum">
              <a:rPr lang="en-US" smtClean="0">
                <a:solidFill>
                  <a:schemeClr val="tx2"/>
                </a:solidFill>
              </a:rPr>
              <a:pPr/>
              <a:t>‹#›</a:t>
            </a:fld>
            <a:endParaRPr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a:defRPr cap="all" baseline="0"/>
            </a:lvl1pPr>
            <a:extLst/>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smtClean="0"/>
              <a:t>Click to edit Master title style</a:t>
            </a:r>
            <a:endParaRPr lang="en-US" dirty="0"/>
          </a:p>
        </p:txBody>
      </p:sp>
      <p:sp>
        <p:nvSpPr>
          <p:cNvPr id="3" name="Rectangle 2"/>
          <p:cNvSpPr>
            <a:spLocks noGrp="1"/>
          </p:cNvSpPr>
          <p:nvPr>
            <p:ph type="dt" sz="half" idx="10"/>
          </p:nvPr>
        </p:nvSpPr>
        <p:spPr/>
        <p:txBody>
          <a:bodyPr/>
          <a:lstStyle>
            <a:extLst/>
          </a:lstStyle>
          <a:p>
            <a:fld id="{E4606EA6-EFEA-4C30-9264-4F9291A5780D}" type="datetime1">
              <a:rPr lang="en-US" smtClean="0"/>
              <a:pPr/>
              <a:t>4/1/2020</a:t>
            </a:fld>
            <a:endParaRPr lang="en-US"/>
          </a:p>
        </p:txBody>
      </p:sp>
      <p:sp>
        <p:nvSpPr>
          <p:cNvPr id="4" name="Rectangle 3"/>
          <p:cNvSpPr>
            <a:spLocks noGrp="1"/>
          </p:cNvSpPr>
          <p:nvPr>
            <p:ph type="ftr" sz="quarter" idx="11"/>
          </p:nvPr>
        </p:nvSpPr>
        <p:spPr/>
        <p:txBody>
          <a:bodyPr/>
          <a:lstStyle>
            <a:extLst/>
          </a:lstStyle>
          <a:p>
            <a:endParaRPr lang="en-US"/>
          </a:p>
        </p:txBody>
      </p:sp>
      <p:sp>
        <p:nvSpPr>
          <p:cNvPr id="5" name="Rectangle 4"/>
          <p:cNvSpPr>
            <a:spLocks noGrp="1"/>
          </p:cNvSpPr>
          <p:nvPr>
            <p:ph type="sldNum" sz="quarter" idx="12"/>
          </p:nvPr>
        </p:nvSpPr>
        <p:spPr/>
        <p:txBody>
          <a:bodyPr/>
          <a:lstStyle>
            <a:extLst/>
          </a:lstStyle>
          <a:p>
            <a:pPr algn="ctr"/>
            <a:fld id="{8F82E0A0-C266-4798-8C8F-B9F91E9DA37E}" type="slidenum">
              <a:rPr lang="en-US" sz="1400" b="1" smtClean="0">
                <a:solidFill>
                  <a:srgbClr val="FFFFFF"/>
                </a:solidFill>
              </a:rPr>
              <a:pPr algn="ctr"/>
              <a:t>‹#›</a:t>
            </a:fld>
            <a:endParaRPr lang="en-US"/>
          </a:p>
        </p:txBody>
      </p:sp>
      <p:sp>
        <p:nvSpPr>
          <p:cNvPr id="7" name="Rectangle 6"/>
          <p:cNvSpPr>
            <a:spLocks noGrp="1"/>
          </p:cNvSpPr>
          <p:nvPr>
            <p:ph sz="quarter" idx="13"/>
          </p:nvPr>
        </p:nvSpPr>
        <p:spPr>
          <a:xfrm>
            <a:off x="609600" y="1352550"/>
            <a:ext cx="8153400" cy="32766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hasCustomPrompt="1"/>
          </p:nvPr>
        </p:nvSpPr>
        <p:spPr>
          <a:xfrm>
            <a:off x="1371600" y="1200150"/>
            <a:ext cx="7620000" cy="742950"/>
          </a:xfrm>
        </p:spPr>
        <p:txBody>
          <a:bodyPr/>
          <a:lstStyle>
            <a:lvl1pPr algn="l">
              <a:buNone/>
              <a:defRPr sz="4400" b="0" cap="none">
                <a:solidFill>
                  <a:srgbClr val="FFFFFF"/>
                </a:solidFill>
              </a:defRPr>
            </a:lvl1pPr>
            <a:extLst/>
          </a:lstStyle>
          <a:p>
            <a:r>
              <a:rPr lang="en-US" dirty="0" smtClean="0"/>
              <a:t>Click to edit master title style</a:t>
            </a:r>
            <a:endParaRPr lang="en-US" dirty="0"/>
          </a:p>
        </p:txBody>
      </p:sp>
      <p:sp>
        <p:nvSpPr>
          <p:cNvPr id="12" name="Date Placeholder 11"/>
          <p:cNvSpPr>
            <a:spLocks noGrp="1"/>
          </p:cNvSpPr>
          <p:nvPr>
            <p:ph type="dt" sz="half" idx="10"/>
          </p:nvPr>
        </p:nvSpPr>
        <p:spPr/>
        <p:txBody>
          <a:bodyPr/>
          <a:lstStyle>
            <a:extLst/>
          </a:lstStyle>
          <a:p>
            <a:fld id="{6FCF9F07-3BC7-4570-B054-79111B0A380C}" type="datetime1">
              <a:rPr lang="en-US" smtClean="0"/>
              <a:pPr/>
              <a:t>4/1/2020</a:t>
            </a:fld>
            <a:endParaRPr lang="en-US"/>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extLst/>
          </a:lstStyle>
          <a:p>
            <a:pPr algn="ctr"/>
            <a:fld id="{8F82E0A0-C266-4798-8C8F-B9F91E9DA37E}" type="slidenum">
              <a:rPr lang="en-US" sz="2400" b="1" smtClean="0">
                <a:solidFill>
                  <a:srgbClr val="FFFFFF"/>
                </a:solidFill>
              </a:rPr>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extLst/>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9" name="Content Placeholder 8"/>
          <p:cNvSpPr>
            <a:spLocks noGrp="1"/>
          </p:cNvSpPr>
          <p:nvPr>
            <p:ph sz="quarter" idx="13"/>
          </p:nvPr>
        </p:nvSpPr>
        <p:spPr>
          <a:xfrm>
            <a:off x="609600" y="1352551"/>
            <a:ext cx="3886200" cy="3268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844901" y="1352549"/>
            <a:ext cx="3886200" cy="3268625"/>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extLst/>
          </a:lstStyle>
          <a:p>
            <a:fld id="{E4606EA6-EFEA-4C30-9264-4F9291A5780D}" type="datetime1">
              <a:rPr lang="en-US" smtClean="0"/>
              <a:pPr/>
              <a:t>4/1/2020</a:t>
            </a:fld>
            <a:endParaRPr lang="en-US"/>
          </a:p>
        </p:txBody>
      </p:sp>
      <p:sp>
        <p:nvSpPr>
          <p:cNvPr id="10" name="Slide Number Placeholder 9"/>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a:t>
            </a:fld>
            <a:endParaRPr lang="en-US"/>
          </a:p>
        </p:txBody>
      </p:sp>
      <p:sp>
        <p:nvSpPr>
          <p:cNvPr id="12" name="Footer Placeholder 11"/>
          <p:cNvSpPr>
            <a:spLocks noGrp="1"/>
          </p:cNvSpPr>
          <p:nvPr>
            <p:ph type="ftr" sz="quarter" idx="17"/>
          </p:nvPr>
        </p:nvSpPr>
        <p:spPr/>
        <p:txBody>
          <a:bodyPr rtlCol="0"/>
          <a:lstStyle>
            <a:extLst/>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a:defRPr/>
            </a:lvl1pPr>
            <a:extLst/>
          </a:lstStyle>
          <a:p>
            <a:r>
              <a:rPr lang="en-US" smtClean="0"/>
              <a:t>Click to edit Master title style</a:t>
            </a:r>
            <a:endParaRPr lang="en-US" dirty="0"/>
          </a:p>
        </p:txBody>
      </p:sp>
      <p:sp>
        <p:nvSpPr>
          <p:cNvPr id="11" name="Content Placeholder 10"/>
          <p:cNvSpPr>
            <a:spLocks noGrp="1"/>
          </p:cNvSpPr>
          <p:nvPr>
            <p:ph sz="quarter" idx="13"/>
          </p:nvPr>
        </p:nvSpPr>
        <p:spPr>
          <a:xfrm>
            <a:off x="609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800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extLst/>
          </a:lstStyle>
          <a:p>
            <a:fld id="{E4606EA6-EFEA-4C30-9264-4F9291A5780D}" type="datetime1">
              <a:rPr lang="en-US" smtClean="0"/>
              <a:pPr/>
              <a:t>4/1/2020</a:t>
            </a:fld>
            <a:endParaRPr lang="en-US"/>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a:t>
            </a:fld>
            <a:endParaRPr lang="en-US"/>
          </a:p>
        </p:txBody>
      </p:sp>
      <p:sp>
        <p:nvSpPr>
          <p:cNvPr id="14" name="Footer Placeholder 13"/>
          <p:cNvSpPr>
            <a:spLocks noGrp="1"/>
          </p:cNvSpPr>
          <p:nvPr>
            <p:ph type="ftr" sz="quarter" idx="17"/>
          </p:nvPr>
        </p:nvSpPr>
        <p:spPr/>
        <p:txBody>
          <a:bodyPr rtlCol="0"/>
          <a:lstStyle>
            <a:extLst/>
          </a:lstStyle>
          <a:p>
            <a:endParaRPr lang="en-US"/>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6DFADB5D-B7A0-47E3-AD2D-B1A6F8614213}" type="datetime1">
              <a:rPr lang="en-US" smtClean="0"/>
              <a:pPr/>
              <a:t>4/1/2020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968126-03FC-49C0-B9B8-2B561CCC3D90}" type="datetime1">
              <a:rPr lang="en-US" smtClean="0"/>
              <a:pPr/>
              <a:t>4/1/2020</a:t>
            </a:fld>
            <a:endParaRPr lang="en-US"/>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extLst/>
          </a:lstStyle>
          <a:p>
            <a:fld id="{A3F7CB7D-F184-43C7-B6FD-03D728E1BBFF}" type="slidenum">
              <a:rPr lang="en-US" smtClean="0">
                <a:solidFill>
                  <a:schemeClr val="tx2"/>
                </a:solidFill>
              </a:rPr>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a:buNone/>
              <a:defRPr sz="4200" b="0"/>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fld id="{F49A8198-4617-485E-9585-4840B69DBBA6}" type="datetime1">
              <a:rPr lang="en-US" smtClean="0"/>
              <a:pPr/>
              <a:t>4/1/2020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9" name="Content Placeholder 8"/>
          <p:cNvSpPr>
            <a:spLocks noGrp="1"/>
          </p:cNvSpPr>
          <p:nvPr>
            <p:ph sz="quarter" idx="13"/>
          </p:nvPr>
        </p:nvSpPr>
        <p:spPr>
          <a:xfrm>
            <a:off x="2362200" y="1428750"/>
            <a:ext cx="6400800" cy="3200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a:buNone/>
              <a:defRPr sz="3200"/>
            </a:lvl1pPr>
            <a:extLst/>
          </a:lstStyle>
          <a:p>
            <a:r>
              <a:rPr lang="en-US" smtClean="0"/>
              <a:t>Click icon to add picture</a:t>
            </a:r>
            <a:endParaRPr lang="en-US" dirty="0"/>
          </a:p>
        </p:txBody>
      </p:sp>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extLst/>
          </a:lstStyle>
          <a:p>
            <a:pPr lvl="0"/>
            <a:r>
              <a:rPr lang="en-US" smtClean="0"/>
              <a:t>Click to edit Master text styles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600200" y="3543300"/>
            <a:ext cx="7315200" cy="457200"/>
          </a:xfrm>
        </p:spPr>
        <p:txBody>
          <a:bodyPr anchor="ctr"/>
          <a:lstStyle>
            <a:lvl1pPr algn="l">
              <a:buNone/>
              <a:defRPr sz="2800" b="0">
                <a:solidFill>
                  <a:srgbClr val="FFFFFF"/>
                </a:solidFill>
              </a:defRPr>
            </a:lvl1pPr>
            <a:extLst/>
          </a:lstStyle>
          <a:p>
            <a:r>
              <a:rPr lang="en-US" smtClean="0"/>
              <a:t>Click to edit Master title style</a:t>
            </a:r>
            <a:endParaRPr lang="en-US"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Date Placeholder 11"/>
          <p:cNvSpPr>
            <a:spLocks noGrp="1"/>
          </p:cNvSpPr>
          <p:nvPr>
            <p:ph type="dt" sz="half" idx="10"/>
          </p:nvPr>
        </p:nvSpPr>
        <p:spPr>
          <a:xfrm>
            <a:off x="6248400" y="4686300"/>
            <a:ext cx="2667000" cy="273844"/>
          </a:xfrm>
        </p:spPr>
        <p:txBody>
          <a:bodyPr rtlCol="0"/>
          <a:lstStyle>
            <a:extLst/>
          </a:lstStyle>
          <a:p>
            <a:fld id="{E4606EA6-EFEA-4C30-9264-4F9291A5780D}" type="datetime1">
              <a:rPr lang="en-US" smtClean="0"/>
              <a:pPr/>
              <a:t>4/1/2020</a:t>
            </a:fld>
            <a:endParaRPr lang="en-US"/>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extLst/>
          </a:lstStyle>
          <a:p>
            <a:pPr algn="ctr"/>
            <a:fld id="{8F82E0A0-C266-4798-8C8F-B9F91E9DA37E}" type="slidenum">
              <a:rPr lang="en-US" sz="2800" b="1" smtClean="0">
                <a:solidFill>
                  <a:srgbClr val="FFFFFF"/>
                </a:solidFill>
              </a:rPr>
              <a:pPr algn="ctr"/>
              <a:t>‹#›</a:t>
            </a:fld>
            <a:endParaRPr lang="en-US" sz="2800" dirty="0"/>
          </a:p>
        </p:txBody>
      </p:sp>
      <p:sp>
        <p:nvSpPr>
          <p:cNvPr id="14" name="Footer Placeholder 13"/>
          <p:cNvSpPr>
            <a:spLocks noGrp="1"/>
          </p:cNvSpPr>
          <p:nvPr>
            <p:ph type="ftr" sz="quarter" idx="12"/>
          </p:nvPr>
        </p:nvSpPr>
        <p:spPr>
          <a:xfrm>
            <a:off x="1600200" y="4686155"/>
            <a:ext cx="4572000" cy="273844"/>
          </a:xfrm>
        </p:spPr>
        <p:txBody>
          <a:bodyPr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a:defRPr sz="1400">
                <a:solidFill>
                  <a:schemeClr val="tx2"/>
                </a:solidFill>
              </a:defRPr>
            </a:lvl1pPr>
            <a:extLst/>
          </a:lstStyle>
          <a:p>
            <a:fld id="{E4606EA6-EFEA-4C30-9264-4F9291A5780D}" type="datetime1">
              <a:rPr lang="en-US" smtClean="0"/>
              <a:pPr/>
              <a:t>4/1/2020</a:t>
            </a:fld>
            <a:endParaRPr lang="en-US"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a:defRPr sz="1400">
                <a:solidFill>
                  <a:schemeClr val="tx2"/>
                </a:solidFill>
              </a:defRPr>
            </a:lvl1pPr>
            <a:extLst/>
          </a:lstStyle>
          <a:p>
            <a:pPr algn="r"/>
            <a:endParaRPr lang="en-US" sz="1400" dirty="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a:defRPr sz="1400" b="1">
                <a:solidFill>
                  <a:srgbClr val="FFFFFF"/>
                </a:solidFill>
              </a:defRPr>
            </a:lvl1pPr>
            <a:extLst/>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50794" y="3028950"/>
            <a:ext cx="6515100" cy="1219200"/>
          </a:xfrm>
        </p:spPr>
        <p:txBody>
          <a:bodyPr>
            <a:noAutofit/>
          </a:bodyPr>
          <a:lstStyle/>
          <a:p>
            <a:pPr algn="r"/>
            <a:r>
              <a:rPr lang="en-IN" sz="2000" b="1" dirty="0" smtClean="0">
                <a:latin typeface="Times New Roman" panose="02020603050405020304" pitchFamily="18" charset="0"/>
                <a:cs typeface="Times New Roman" panose="02020603050405020304" pitchFamily="18" charset="0"/>
              </a:rPr>
              <a:t>Dr. </a:t>
            </a:r>
            <a:r>
              <a:rPr lang="en-IN" sz="2000" b="1" dirty="0" err="1" smtClean="0">
                <a:latin typeface="Times New Roman" panose="02020603050405020304" pitchFamily="18" charset="0"/>
                <a:cs typeface="Times New Roman" panose="02020603050405020304" pitchFamily="18" charset="0"/>
              </a:rPr>
              <a:t>Arun</a:t>
            </a:r>
            <a:r>
              <a:rPr lang="en-IN" sz="2000" b="1" dirty="0" smtClean="0">
                <a:latin typeface="Times New Roman" panose="02020603050405020304" pitchFamily="18" charset="0"/>
                <a:cs typeface="Times New Roman" panose="02020603050405020304" pitchFamily="18" charset="0"/>
              </a:rPr>
              <a:t> R Nair,</a:t>
            </a:r>
          </a:p>
          <a:p>
            <a:pPr algn="r"/>
            <a:r>
              <a:rPr lang="en-IN" sz="2000" b="1" dirty="0" smtClean="0">
                <a:latin typeface="Times New Roman" panose="02020603050405020304" pitchFamily="18" charset="0"/>
                <a:cs typeface="Times New Roman" panose="02020603050405020304" pitchFamily="18" charset="0"/>
              </a:rPr>
              <a:t>Assistant Professor, Dept. of PM</a:t>
            </a:r>
          </a:p>
          <a:p>
            <a:pPr algn="r"/>
            <a:r>
              <a:rPr lang="en-IN" sz="2000" b="1" dirty="0" smtClean="0">
                <a:latin typeface="Times New Roman" panose="02020603050405020304" pitchFamily="18" charset="0"/>
                <a:cs typeface="Times New Roman" panose="02020603050405020304" pitchFamily="18" charset="0"/>
              </a:rPr>
              <a:t>SKHMC, Kulasekharam</a:t>
            </a:r>
            <a:endParaRPr lang="en-IN" sz="2000" b="1"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52400" y="133350"/>
            <a:ext cx="8839200" cy="2038350"/>
          </a:xfrm>
        </p:spPr>
        <p:txBody>
          <a:bodyPr lIns="68580" tIns="34290" rIns="68580" bIns="34290"/>
          <a:lstStyle/>
          <a:p>
            <a:r>
              <a:rPr lang="en-US" dirty="0">
                <a:solidFill>
                  <a:srgbClr val="00B050"/>
                </a:solidFill>
                <a:latin typeface="Rockwell" panose="02060603020205020403" pitchFamily="18" charset="0"/>
              </a:rPr>
              <a:t>Alcohol’s Effects on Liver Function</a:t>
            </a:r>
            <a:endParaRPr lang="en-IN" dirty="0">
              <a:solidFill>
                <a:srgbClr val="00B050"/>
              </a:solidFill>
              <a:latin typeface="Rockwell" panose="02060603020205020403" pitchFamily="18" charset="0"/>
            </a:endParaRPr>
          </a:p>
        </p:txBody>
      </p:sp>
    </p:spTree>
    <p:extLst>
      <p:ext uri="{BB962C8B-B14F-4D97-AF65-F5344CB8AC3E}">
        <p14:creationId xmlns:p14="http://schemas.microsoft.com/office/powerpoint/2010/main" val="2397611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685898"/>
          </a:xfrm>
          <a:prstGeom prst="rect">
            <a:avLst/>
          </a:prstGeom>
        </p:spPr>
        <p:txBody>
          <a:bodyPr wrap="square" lIns="68580" tIns="34290" rIns="68580" bIns="34290">
            <a:spAutoFit/>
          </a:bodyPr>
          <a:lstStyle/>
          <a:p>
            <a:pPr marL="342900" indent="-342900" algn="just">
              <a:buFont typeface="Wingdings" panose="05000000000000000000" pitchFamily="2" charset="2"/>
              <a:buChar char="Ø"/>
            </a:pPr>
            <a:r>
              <a:rPr lang="en-US" sz="2300" dirty="0" smtClean="0">
                <a:solidFill>
                  <a:srgbClr val="0070C0"/>
                </a:solidFill>
                <a:latin typeface="Rockwell" panose="02060603020205020403" pitchFamily="18" charset="0"/>
              </a:rPr>
              <a:t>Free </a:t>
            </a:r>
            <a:r>
              <a:rPr lang="en-US" sz="2300" dirty="0">
                <a:solidFill>
                  <a:srgbClr val="0070C0"/>
                </a:solidFill>
                <a:latin typeface="Rockwell" panose="02060603020205020403" pitchFamily="18" charset="0"/>
              </a:rPr>
              <a:t>radicals are highly reactive molecular fragments that frequently contain oxygen. </a:t>
            </a:r>
            <a:endParaRPr lang="en-US" sz="2300" dirty="0" smtClean="0">
              <a:solidFill>
                <a:srgbClr val="0070C0"/>
              </a:solidFill>
              <a:latin typeface="Rockwell" panose="02060603020205020403" pitchFamily="18" charset="0"/>
            </a:endParaRPr>
          </a:p>
          <a:p>
            <a:pPr marL="342900" indent="-342900" algn="just">
              <a:buFont typeface="Wingdings" panose="05000000000000000000" pitchFamily="2" charset="2"/>
              <a:buChar char="Ø"/>
            </a:pPr>
            <a:r>
              <a:rPr lang="en-US" sz="2300" dirty="0" smtClean="0">
                <a:solidFill>
                  <a:srgbClr val="0070C0"/>
                </a:solidFill>
                <a:latin typeface="Rockwell" panose="02060603020205020403" pitchFamily="18" charset="0"/>
              </a:rPr>
              <a:t>Small </a:t>
            </a:r>
            <a:r>
              <a:rPr lang="en-US" sz="2300" dirty="0">
                <a:solidFill>
                  <a:srgbClr val="0070C0"/>
                </a:solidFill>
                <a:latin typeface="Rockwell" panose="02060603020205020403" pitchFamily="18" charset="0"/>
              </a:rPr>
              <a:t>quantities of free radicals are produced as normal by-products of various metabolic processes. </a:t>
            </a:r>
            <a:endParaRPr lang="en-US" sz="2300" dirty="0" smtClean="0">
              <a:solidFill>
                <a:srgbClr val="0070C0"/>
              </a:solidFill>
              <a:latin typeface="Rockwell" panose="02060603020205020403" pitchFamily="18" charset="0"/>
            </a:endParaRPr>
          </a:p>
          <a:p>
            <a:pPr marL="342900" indent="-342900" algn="just">
              <a:buFont typeface="Wingdings" panose="05000000000000000000" pitchFamily="2" charset="2"/>
              <a:buChar char="Ø"/>
            </a:pPr>
            <a:r>
              <a:rPr lang="en-US" sz="2300" dirty="0" smtClean="0">
                <a:solidFill>
                  <a:srgbClr val="0070C0"/>
                </a:solidFill>
                <a:latin typeface="Rockwell" panose="02060603020205020403" pitchFamily="18" charset="0"/>
              </a:rPr>
              <a:t>These </a:t>
            </a:r>
            <a:r>
              <a:rPr lang="en-US" sz="2300" dirty="0">
                <a:solidFill>
                  <a:srgbClr val="0070C0"/>
                </a:solidFill>
                <a:latin typeface="Rockwell" panose="02060603020205020403" pitchFamily="18" charset="0"/>
              </a:rPr>
              <a:t>fragments are quickly scavenged by natural protective molecules in the cell, called antioxidants (e.g., glutathione and vitamins A and E). </a:t>
            </a:r>
            <a:endParaRPr lang="en-US" sz="2300" dirty="0" smtClean="0">
              <a:solidFill>
                <a:srgbClr val="0070C0"/>
              </a:solidFill>
              <a:latin typeface="Rockwell" panose="02060603020205020403" pitchFamily="18" charset="0"/>
            </a:endParaRPr>
          </a:p>
          <a:p>
            <a:pPr marL="342900" indent="-342900" algn="just">
              <a:buFont typeface="Wingdings" panose="05000000000000000000" pitchFamily="2" charset="2"/>
              <a:buChar char="Ø"/>
            </a:pPr>
            <a:r>
              <a:rPr lang="en-US" sz="2300" dirty="0" smtClean="0">
                <a:solidFill>
                  <a:srgbClr val="0070C0"/>
                </a:solidFill>
                <a:latin typeface="Rockwell" panose="02060603020205020403" pitchFamily="18" charset="0"/>
              </a:rPr>
              <a:t>However</a:t>
            </a:r>
            <a:r>
              <a:rPr lang="en-US" sz="2300" dirty="0">
                <a:solidFill>
                  <a:srgbClr val="0070C0"/>
                </a:solidFill>
                <a:latin typeface="Rockwell" panose="02060603020205020403" pitchFamily="18" charset="0"/>
              </a:rPr>
              <a:t>, when free radicals are produced in excess or when antioxidant defenses are impaired, the free radicals may interact destructively with vital cell constituents, potentially causing death of the cell. </a:t>
            </a:r>
            <a:endParaRPr lang="en-US" sz="2300" dirty="0" smtClean="0">
              <a:solidFill>
                <a:srgbClr val="0070C0"/>
              </a:solidFill>
              <a:latin typeface="Rockwell" panose="02060603020205020403" pitchFamily="18" charset="0"/>
            </a:endParaRPr>
          </a:p>
          <a:p>
            <a:pPr marL="342900" indent="-342900" algn="just">
              <a:buFont typeface="Wingdings" panose="05000000000000000000" pitchFamily="2" charset="2"/>
              <a:buChar char="Ø"/>
            </a:pPr>
            <a:r>
              <a:rPr lang="en-US" sz="2300" dirty="0" smtClean="0">
                <a:solidFill>
                  <a:srgbClr val="0070C0"/>
                </a:solidFill>
                <a:latin typeface="Rockwell" panose="02060603020205020403" pitchFamily="18" charset="0"/>
              </a:rPr>
              <a:t>Free Radicals result lipid </a:t>
            </a:r>
            <a:r>
              <a:rPr lang="en-US" sz="2300" dirty="0">
                <a:solidFill>
                  <a:srgbClr val="0070C0"/>
                </a:solidFill>
                <a:latin typeface="Rockwell" panose="02060603020205020403" pitchFamily="18" charset="0"/>
              </a:rPr>
              <a:t>peroxidation. </a:t>
            </a:r>
            <a:r>
              <a:rPr lang="en-US" sz="1200" b="1" dirty="0" smtClean="0">
                <a:solidFill>
                  <a:srgbClr val="00B050"/>
                </a:solidFill>
                <a:latin typeface="Rockwell" panose="02060603020205020403" pitchFamily="18" charset="0"/>
              </a:rPr>
              <a:t>[L.P is a self propagating  chain reaction, created by free radicals. Once activated reaction continuous autocatalyticaly, progressive causes changes or death of cells] </a:t>
            </a:r>
            <a:endParaRPr lang="en-IN" sz="1200" b="1" dirty="0">
              <a:solidFill>
                <a:srgbClr val="00B050"/>
              </a:solidFill>
              <a:latin typeface="Rockwell" panose="02060603020205020403" pitchFamily="18" charset="0"/>
            </a:endParaRPr>
          </a:p>
        </p:txBody>
      </p:sp>
    </p:spTree>
    <p:extLst>
      <p:ext uri="{BB962C8B-B14F-4D97-AF65-F5344CB8AC3E}">
        <p14:creationId xmlns:p14="http://schemas.microsoft.com/office/powerpoint/2010/main" val="2285996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023905"/>
          </a:xfrm>
          <a:prstGeom prst="rect">
            <a:avLst/>
          </a:prstGeom>
        </p:spPr>
        <p:txBody>
          <a:bodyPr wrap="square" lIns="68580" tIns="34290" rIns="68580" bIns="34290">
            <a:spAutoFit/>
          </a:bodyPr>
          <a:lstStyle/>
          <a:p>
            <a:pPr marL="342900" indent="-342900" algn="just">
              <a:buFont typeface="Wingdings" panose="05000000000000000000" pitchFamily="2" charset="2"/>
              <a:buChar char="Ø"/>
            </a:pPr>
            <a:r>
              <a:rPr lang="en-US" sz="2400" dirty="0" smtClean="0">
                <a:solidFill>
                  <a:srgbClr val="0070C0"/>
                </a:solidFill>
                <a:latin typeface="Rockwell" panose="02060603020205020403" pitchFamily="18" charset="0"/>
              </a:rPr>
              <a:t>Chronic </a:t>
            </a:r>
            <a:r>
              <a:rPr lang="en-US" sz="2400" dirty="0">
                <a:solidFill>
                  <a:srgbClr val="0070C0"/>
                </a:solidFill>
                <a:latin typeface="Rockwell" panose="02060603020205020403" pitchFamily="18" charset="0"/>
              </a:rPr>
              <a:t>alcohol consumption induces lipid </a:t>
            </a:r>
            <a:r>
              <a:rPr lang="en-US" sz="2400" dirty="0" smtClean="0">
                <a:solidFill>
                  <a:srgbClr val="0070C0"/>
                </a:solidFill>
                <a:latin typeface="Rockwell" panose="02060603020205020403" pitchFamily="18" charset="0"/>
              </a:rPr>
              <a:t>peroxidation.</a:t>
            </a:r>
          </a:p>
          <a:p>
            <a:pPr marL="342900" indent="-342900" algn="just">
              <a:buFont typeface="Wingdings" panose="05000000000000000000" pitchFamily="2" charset="2"/>
              <a:buChar char="Ø"/>
            </a:pPr>
            <a:r>
              <a:rPr lang="en-US" sz="2400" dirty="0" smtClean="0">
                <a:solidFill>
                  <a:srgbClr val="0070C0"/>
                </a:solidFill>
                <a:latin typeface="Rockwell" panose="02060603020205020403" pitchFamily="18" charset="0"/>
              </a:rPr>
              <a:t>When </a:t>
            </a:r>
            <a:r>
              <a:rPr lang="en-US" sz="2400" dirty="0">
                <a:solidFill>
                  <a:srgbClr val="0070C0"/>
                </a:solidFill>
                <a:latin typeface="Rockwell" panose="02060603020205020403" pitchFamily="18" charset="0"/>
              </a:rPr>
              <a:t>alcohol is metabolized </a:t>
            </a:r>
            <a:r>
              <a:rPr lang="en-US" sz="2400" dirty="0" smtClean="0">
                <a:solidFill>
                  <a:srgbClr val="0070C0"/>
                </a:solidFill>
                <a:latin typeface="Rockwell" panose="02060603020205020403" pitchFamily="18" charset="0"/>
              </a:rPr>
              <a:t>in liver </a:t>
            </a:r>
            <a:r>
              <a:rPr lang="en-US" sz="2400" dirty="0">
                <a:solidFill>
                  <a:srgbClr val="0070C0"/>
                </a:solidFill>
                <a:latin typeface="Rockwell" panose="02060603020205020403" pitchFamily="18" charset="0"/>
              </a:rPr>
              <a:t>cells by CYP2E1, free </a:t>
            </a:r>
            <a:r>
              <a:rPr lang="en-US" sz="2400" dirty="0" smtClean="0">
                <a:solidFill>
                  <a:srgbClr val="0070C0"/>
                </a:solidFill>
                <a:latin typeface="Rockwell" panose="02060603020205020403" pitchFamily="18" charset="0"/>
              </a:rPr>
              <a:t>radicals are </a:t>
            </a:r>
            <a:r>
              <a:rPr lang="en-US" sz="2400" dirty="0">
                <a:solidFill>
                  <a:srgbClr val="0070C0"/>
                </a:solidFill>
                <a:latin typeface="Rockwell" panose="02060603020205020403" pitchFamily="18" charset="0"/>
              </a:rPr>
              <a:t>produced. </a:t>
            </a:r>
            <a:endParaRPr lang="en-US" sz="2400" dirty="0" smtClean="0">
              <a:solidFill>
                <a:srgbClr val="0070C0"/>
              </a:solidFill>
              <a:latin typeface="Rockwell" panose="02060603020205020403" pitchFamily="18" charset="0"/>
            </a:endParaRPr>
          </a:p>
          <a:p>
            <a:pPr marL="342900" indent="-342900" algn="just">
              <a:buFont typeface="Wingdings" panose="05000000000000000000" pitchFamily="2" charset="2"/>
              <a:buChar char="Ø"/>
            </a:pPr>
            <a:r>
              <a:rPr lang="en-US" sz="2400" dirty="0" smtClean="0">
                <a:solidFill>
                  <a:srgbClr val="0070C0"/>
                </a:solidFill>
                <a:latin typeface="Rockwell" panose="02060603020205020403" pitchFamily="18" charset="0"/>
              </a:rPr>
              <a:t>Condition </a:t>
            </a:r>
            <a:r>
              <a:rPr lang="en-US" sz="2400" dirty="0">
                <a:solidFill>
                  <a:srgbClr val="0070C0"/>
                </a:solidFill>
                <a:latin typeface="Rockwell" panose="02060603020205020403" pitchFamily="18" charset="0"/>
              </a:rPr>
              <a:t>can be </a:t>
            </a:r>
            <a:r>
              <a:rPr lang="en-US" sz="2400" dirty="0" smtClean="0">
                <a:solidFill>
                  <a:srgbClr val="0070C0"/>
                </a:solidFill>
                <a:latin typeface="Rockwell" panose="02060603020205020403" pitchFamily="18" charset="0"/>
              </a:rPr>
              <a:t>induced </a:t>
            </a:r>
            <a:r>
              <a:rPr lang="en-US" sz="2400" dirty="0">
                <a:solidFill>
                  <a:srgbClr val="0070C0"/>
                </a:solidFill>
                <a:latin typeface="Rockwell" panose="02060603020205020403" pitchFamily="18" charset="0"/>
              </a:rPr>
              <a:t>when alcohol </a:t>
            </a:r>
            <a:r>
              <a:rPr lang="en-US" sz="2400" dirty="0" smtClean="0">
                <a:solidFill>
                  <a:srgbClr val="0070C0"/>
                </a:solidFill>
                <a:latin typeface="Rockwell" panose="02060603020205020403" pitchFamily="18" charset="0"/>
              </a:rPr>
              <a:t>is administered </a:t>
            </a:r>
            <a:r>
              <a:rPr lang="en-US" sz="2400" dirty="0">
                <a:solidFill>
                  <a:srgbClr val="0070C0"/>
                </a:solidFill>
                <a:latin typeface="Rockwell" panose="02060603020205020403" pitchFamily="18" charset="0"/>
              </a:rPr>
              <a:t>together with a </a:t>
            </a:r>
            <a:r>
              <a:rPr lang="en-US" sz="2400" dirty="0" smtClean="0">
                <a:solidFill>
                  <a:srgbClr val="0070C0"/>
                </a:solidFill>
                <a:latin typeface="Rockwell" panose="02060603020205020403" pitchFamily="18" charset="0"/>
              </a:rPr>
              <a:t>high-fat diet. </a:t>
            </a:r>
          </a:p>
          <a:p>
            <a:pPr marL="342900" indent="-342900" algn="just">
              <a:buFont typeface="Wingdings" panose="05000000000000000000" pitchFamily="2" charset="2"/>
              <a:buChar char="Ø"/>
            </a:pPr>
            <a:r>
              <a:rPr lang="en-US" sz="2400" dirty="0" smtClean="0">
                <a:solidFill>
                  <a:srgbClr val="0070C0"/>
                </a:solidFill>
                <a:latin typeface="Rockwell" panose="02060603020205020403" pitchFamily="18" charset="0"/>
              </a:rPr>
              <a:t>The fat increases </a:t>
            </a:r>
            <a:r>
              <a:rPr lang="en-US" sz="2400" dirty="0">
                <a:solidFill>
                  <a:srgbClr val="0070C0"/>
                </a:solidFill>
                <a:latin typeface="Rockwell" panose="02060603020205020403" pitchFamily="18" charset="0"/>
              </a:rPr>
              <a:t>CYP2E1 activity and simultaneously alters membrane </a:t>
            </a:r>
            <a:r>
              <a:rPr lang="en-US" sz="2400" dirty="0" smtClean="0">
                <a:solidFill>
                  <a:srgbClr val="0070C0"/>
                </a:solidFill>
                <a:latin typeface="Rockwell" panose="02060603020205020403" pitchFamily="18" charset="0"/>
              </a:rPr>
              <a:t>composition, making </a:t>
            </a:r>
            <a:r>
              <a:rPr lang="en-US" sz="2400" dirty="0">
                <a:solidFill>
                  <a:srgbClr val="0070C0"/>
                </a:solidFill>
                <a:latin typeface="Rockwell" panose="02060603020205020403" pitchFamily="18" charset="0"/>
              </a:rPr>
              <a:t>the membrane more </a:t>
            </a:r>
            <a:r>
              <a:rPr lang="en-US" sz="2400" dirty="0" smtClean="0">
                <a:solidFill>
                  <a:srgbClr val="0070C0"/>
                </a:solidFill>
                <a:latin typeface="Rockwell" panose="02060603020205020403" pitchFamily="18" charset="0"/>
              </a:rPr>
              <a:t>susceptible to </a:t>
            </a:r>
            <a:r>
              <a:rPr lang="en-US" sz="2400" dirty="0">
                <a:solidFill>
                  <a:srgbClr val="0070C0"/>
                </a:solidFill>
                <a:latin typeface="Rockwell" panose="02060603020205020403" pitchFamily="18" charset="0"/>
              </a:rPr>
              <a:t>peroxidation</a:t>
            </a:r>
            <a:endParaRPr lang="en-IN" sz="2400" dirty="0">
              <a:solidFill>
                <a:srgbClr val="0070C0"/>
              </a:solidFill>
              <a:latin typeface="Rockwell" panose="02060603020205020403" pitchFamily="18" charset="0"/>
            </a:endParaRPr>
          </a:p>
        </p:txBody>
      </p:sp>
    </p:spTree>
    <p:extLst>
      <p:ext uri="{BB962C8B-B14F-4D97-AF65-F5344CB8AC3E}">
        <p14:creationId xmlns:p14="http://schemas.microsoft.com/office/powerpoint/2010/main" val="120557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993675"/>
          </a:xfrm>
          <a:prstGeom prst="rect">
            <a:avLst/>
          </a:prstGeom>
        </p:spPr>
        <p:txBody>
          <a:bodyPr wrap="square" lIns="68580" tIns="34290" rIns="68580" bIns="34290">
            <a:spAutoFit/>
          </a:bodyPr>
          <a:lstStyle/>
          <a:p>
            <a:pPr algn="just"/>
            <a:r>
              <a:rPr lang="en-IN" sz="2400" b="1" dirty="0" smtClean="0">
                <a:solidFill>
                  <a:srgbClr val="00B050"/>
                </a:solidFill>
                <a:latin typeface="Rockwell" panose="02060603020205020403" pitchFamily="18" charset="0"/>
              </a:rPr>
              <a:t>B. Antioxidants</a:t>
            </a:r>
            <a:r>
              <a:rPr lang="en-IN" sz="2400" b="1" dirty="0">
                <a:solidFill>
                  <a:srgbClr val="00B050"/>
                </a:solidFill>
                <a:latin typeface="Rockwell" panose="02060603020205020403" pitchFamily="18" charset="0"/>
              </a:rPr>
              <a:t>. </a:t>
            </a:r>
            <a:endParaRPr lang="en-IN" sz="2400" b="1" dirty="0" smtClean="0">
              <a:solidFill>
                <a:srgbClr val="00B050"/>
              </a:solidFill>
              <a:latin typeface="Rockwell" panose="02060603020205020403" pitchFamily="18" charset="0"/>
            </a:endParaRPr>
          </a:p>
          <a:p>
            <a:pPr marL="342900" indent="-342900" algn="just">
              <a:buFont typeface="Wingdings" panose="05000000000000000000" pitchFamily="2" charset="2"/>
              <a:buChar char="Ø"/>
            </a:pPr>
            <a:r>
              <a:rPr lang="en-US" sz="2400" dirty="0" smtClean="0">
                <a:solidFill>
                  <a:srgbClr val="0070C0"/>
                </a:solidFill>
                <a:latin typeface="Rockwell" panose="02060603020205020403" pitchFamily="18" charset="0"/>
              </a:rPr>
              <a:t>Antioxidants </a:t>
            </a:r>
            <a:r>
              <a:rPr lang="en-US" sz="2400" dirty="0">
                <a:solidFill>
                  <a:srgbClr val="0070C0"/>
                </a:solidFill>
                <a:latin typeface="Rockwell" panose="02060603020205020403" pitchFamily="18" charset="0"/>
              </a:rPr>
              <a:t>are the cell’s </a:t>
            </a:r>
            <a:r>
              <a:rPr lang="en-US" sz="2400" dirty="0" smtClean="0">
                <a:solidFill>
                  <a:srgbClr val="0070C0"/>
                </a:solidFill>
                <a:latin typeface="Rockwell" panose="02060603020205020403" pitchFamily="18" charset="0"/>
              </a:rPr>
              <a:t>defense </a:t>
            </a:r>
            <a:r>
              <a:rPr lang="en-IN" sz="2400" dirty="0" smtClean="0">
                <a:solidFill>
                  <a:srgbClr val="0070C0"/>
                </a:solidFill>
                <a:latin typeface="Rockwell" panose="02060603020205020403" pitchFamily="18" charset="0"/>
              </a:rPr>
              <a:t>against </a:t>
            </a:r>
            <a:r>
              <a:rPr lang="en-IN" sz="2400" dirty="0">
                <a:solidFill>
                  <a:srgbClr val="0070C0"/>
                </a:solidFill>
                <a:latin typeface="Rockwell" panose="02060603020205020403" pitchFamily="18" charset="0"/>
              </a:rPr>
              <a:t>free radicals. </a:t>
            </a:r>
            <a:endParaRPr lang="en-IN" sz="2400" dirty="0" smtClean="0">
              <a:solidFill>
                <a:srgbClr val="0070C0"/>
              </a:solidFill>
              <a:latin typeface="Rockwell" panose="02060603020205020403" pitchFamily="18" charset="0"/>
            </a:endParaRPr>
          </a:p>
          <a:p>
            <a:pPr marL="342900" indent="-342900" algn="just">
              <a:buFont typeface="Wingdings" panose="05000000000000000000" pitchFamily="2" charset="2"/>
              <a:buChar char="Ø"/>
            </a:pPr>
            <a:r>
              <a:rPr lang="en-IN" sz="2400" dirty="0" smtClean="0">
                <a:solidFill>
                  <a:srgbClr val="0070C0"/>
                </a:solidFill>
                <a:latin typeface="Rockwell" panose="02060603020205020403" pitchFamily="18" charset="0"/>
              </a:rPr>
              <a:t>Chronic alcohol </a:t>
            </a:r>
            <a:r>
              <a:rPr lang="en-IN" sz="2400" dirty="0">
                <a:solidFill>
                  <a:srgbClr val="0070C0"/>
                </a:solidFill>
                <a:latin typeface="Rockwell" panose="02060603020205020403" pitchFamily="18" charset="0"/>
              </a:rPr>
              <a:t>consumption diminishes </a:t>
            </a:r>
            <a:r>
              <a:rPr lang="en-IN" sz="2400" dirty="0" smtClean="0">
                <a:solidFill>
                  <a:srgbClr val="0070C0"/>
                </a:solidFill>
                <a:latin typeface="Rockwell" panose="02060603020205020403" pitchFamily="18" charset="0"/>
              </a:rPr>
              <a:t>the </a:t>
            </a:r>
            <a:r>
              <a:rPr lang="en-US" sz="2400" dirty="0" smtClean="0">
                <a:solidFill>
                  <a:srgbClr val="0070C0"/>
                </a:solidFill>
                <a:latin typeface="Rockwell" panose="02060603020205020403" pitchFamily="18" charset="0"/>
              </a:rPr>
              <a:t>levels </a:t>
            </a:r>
            <a:r>
              <a:rPr lang="en-US" sz="2400" dirty="0">
                <a:solidFill>
                  <a:srgbClr val="0070C0"/>
                </a:solidFill>
                <a:latin typeface="Rockwell" panose="02060603020205020403" pitchFamily="18" charset="0"/>
              </a:rPr>
              <a:t>of these antioxidants and </a:t>
            </a:r>
            <a:r>
              <a:rPr lang="en-US" sz="2400" dirty="0" smtClean="0">
                <a:solidFill>
                  <a:srgbClr val="0070C0"/>
                </a:solidFill>
                <a:latin typeface="Rockwell" panose="02060603020205020403" pitchFamily="18" charset="0"/>
              </a:rPr>
              <a:t>renders liver </a:t>
            </a:r>
            <a:r>
              <a:rPr lang="en-US" sz="2400" dirty="0">
                <a:solidFill>
                  <a:srgbClr val="0070C0"/>
                </a:solidFill>
                <a:latin typeface="Rockwell" panose="02060603020205020403" pitchFamily="18" charset="0"/>
              </a:rPr>
              <a:t>cells more susceptible </a:t>
            </a:r>
            <a:r>
              <a:rPr lang="en-US" sz="2400" dirty="0" smtClean="0">
                <a:solidFill>
                  <a:srgbClr val="0070C0"/>
                </a:solidFill>
                <a:latin typeface="Rockwell" panose="02060603020205020403" pitchFamily="18" charset="0"/>
              </a:rPr>
              <a:t>to free </a:t>
            </a:r>
            <a:r>
              <a:rPr lang="en-US" sz="2400" dirty="0">
                <a:solidFill>
                  <a:srgbClr val="0070C0"/>
                </a:solidFill>
                <a:latin typeface="Rockwell" panose="02060603020205020403" pitchFamily="18" charset="0"/>
              </a:rPr>
              <a:t>radical-induced injury. </a:t>
            </a:r>
            <a:endParaRPr lang="en-US" sz="2400" dirty="0" smtClean="0">
              <a:solidFill>
                <a:srgbClr val="0070C0"/>
              </a:solidFill>
              <a:latin typeface="Rockwell" panose="02060603020205020403" pitchFamily="18" charset="0"/>
            </a:endParaRPr>
          </a:p>
          <a:p>
            <a:pPr marL="342900" indent="-342900" algn="just">
              <a:buFont typeface="Wingdings" panose="05000000000000000000" pitchFamily="2" charset="2"/>
              <a:buChar char="Ø"/>
            </a:pPr>
            <a:r>
              <a:rPr lang="en-US" sz="2400" dirty="0" smtClean="0">
                <a:solidFill>
                  <a:srgbClr val="0070C0"/>
                </a:solidFill>
                <a:latin typeface="Rockwell" panose="02060603020205020403" pitchFamily="18" charset="0"/>
              </a:rPr>
              <a:t>One important antioxidant </a:t>
            </a:r>
            <a:r>
              <a:rPr lang="en-US" sz="2400" dirty="0">
                <a:solidFill>
                  <a:srgbClr val="0070C0"/>
                </a:solidFill>
                <a:latin typeface="Rockwell" panose="02060603020205020403" pitchFamily="18" charset="0"/>
              </a:rPr>
              <a:t>that is affected </a:t>
            </a:r>
            <a:r>
              <a:rPr lang="en-US" sz="2400" dirty="0" smtClean="0">
                <a:solidFill>
                  <a:srgbClr val="0070C0"/>
                </a:solidFill>
                <a:latin typeface="Rockwell" panose="02060603020205020403" pitchFamily="18" charset="0"/>
              </a:rPr>
              <a:t>by </a:t>
            </a:r>
            <a:r>
              <a:rPr lang="en-IN" sz="2400" dirty="0" smtClean="0">
                <a:solidFill>
                  <a:srgbClr val="0070C0"/>
                </a:solidFill>
                <a:latin typeface="Rockwell" panose="02060603020205020403" pitchFamily="18" charset="0"/>
              </a:rPr>
              <a:t>alcohol </a:t>
            </a:r>
            <a:r>
              <a:rPr lang="en-IN" sz="2400" dirty="0">
                <a:solidFill>
                  <a:srgbClr val="0070C0"/>
                </a:solidFill>
                <a:latin typeface="Rockwell" panose="02060603020205020403" pitchFamily="18" charset="0"/>
              </a:rPr>
              <a:t>is glutathione. </a:t>
            </a:r>
            <a:endParaRPr lang="en-IN" sz="2400" dirty="0" smtClean="0">
              <a:solidFill>
                <a:srgbClr val="0070C0"/>
              </a:solidFill>
              <a:latin typeface="Rockwell" panose="02060603020205020403" pitchFamily="18" charset="0"/>
            </a:endParaRPr>
          </a:p>
          <a:p>
            <a:pPr marL="342900" indent="-342900" algn="just">
              <a:buFont typeface="Wingdings" panose="05000000000000000000" pitchFamily="2" charset="2"/>
              <a:buChar char="Ø"/>
            </a:pPr>
            <a:r>
              <a:rPr lang="en-IN" sz="2400" dirty="0" smtClean="0">
                <a:solidFill>
                  <a:srgbClr val="0070C0"/>
                </a:solidFill>
                <a:latin typeface="Rockwell" panose="02060603020205020403" pitchFamily="18" charset="0"/>
              </a:rPr>
              <a:t>Liver </a:t>
            </a:r>
            <a:r>
              <a:rPr lang="en-IN" sz="2400" dirty="0">
                <a:solidFill>
                  <a:srgbClr val="0070C0"/>
                </a:solidFill>
                <a:latin typeface="Rockwell" panose="02060603020205020403" pitchFamily="18" charset="0"/>
              </a:rPr>
              <a:t>cells contain an </a:t>
            </a:r>
            <a:r>
              <a:rPr lang="en-IN" sz="2400" dirty="0" smtClean="0">
                <a:solidFill>
                  <a:srgbClr val="0070C0"/>
                </a:solidFill>
                <a:latin typeface="Rockwell" panose="02060603020205020403" pitchFamily="18" charset="0"/>
              </a:rPr>
              <a:t>abundance of </a:t>
            </a:r>
            <a:r>
              <a:rPr lang="en-IN" sz="2400" dirty="0">
                <a:solidFill>
                  <a:srgbClr val="0070C0"/>
                </a:solidFill>
                <a:latin typeface="Rockwell" panose="02060603020205020403" pitchFamily="18" charset="0"/>
              </a:rPr>
              <a:t>glutathione, especially </a:t>
            </a:r>
            <a:r>
              <a:rPr lang="en-IN" sz="2400" dirty="0" smtClean="0">
                <a:solidFill>
                  <a:srgbClr val="0070C0"/>
                </a:solidFill>
                <a:latin typeface="Rockwell" panose="02060603020205020403" pitchFamily="18" charset="0"/>
              </a:rPr>
              <a:t>within structures </a:t>
            </a:r>
            <a:r>
              <a:rPr lang="en-IN" sz="2400" dirty="0">
                <a:solidFill>
                  <a:srgbClr val="0070C0"/>
                </a:solidFill>
                <a:latin typeface="Rockwell" panose="02060603020205020403" pitchFamily="18" charset="0"/>
              </a:rPr>
              <a:t>called mitochondria, </a:t>
            </a:r>
            <a:r>
              <a:rPr lang="en-IN" sz="2400" dirty="0" smtClean="0">
                <a:solidFill>
                  <a:srgbClr val="0070C0"/>
                </a:solidFill>
                <a:latin typeface="Rockwell" panose="02060603020205020403" pitchFamily="18" charset="0"/>
              </a:rPr>
              <a:t>where most </a:t>
            </a:r>
            <a:r>
              <a:rPr lang="en-IN" sz="2400" dirty="0">
                <a:solidFill>
                  <a:srgbClr val="0070C0"/>
                </a:solidFill>
                <a:latin typeface="Rockwell" panose="02060603020205020403" pitchFamily="18" charset="0"/>
              </a:rPr>
              <a:t>of each cell’s energy is generated.</a:t>
            </a:r>
          </a:p>
          <a:p>
            <a:pPr marL="342900" indent="-342900" algn="just">
              <a:buFont typeface="Wingdings" panose="05000000000000000000" pitchFamily="2" charset="2"/>
              <a:buChar char="Ø"/>
            </a:pPr>
            <a:r>
              <a:rPr lang="en-IN" sz="2400" dirty="0">
                <a:solidFill>
                  <a:srgbClr val="0070C0"/>
                </a:solidFill>
                <a:latin typeface="Rockwell" panose="02060603020205020403" pitchFamily="18" charset="0"/>
              </a:rPr>
              <a:t>The key enzymes in </a:t>
            </a:r>
            <a:r>
              <a:rPr lang="en-IN" sz="2400" dirty="0" smtClean="0">
                <a:solidFill>
                  <a:srgbClr val="0070C0"/>
                </a:solidFill>
                <a:latin typeface="Rockwell" panose="02060603020205020403" pitchFamily="18" charset="0"/>
              </a:rPr>
              <a:t>mitochondria are </a:t>
            </a:r>
            <a:r>
              <a:rPr lang="en-IN" sz="2400" dirty="0">
                <a:solidFill>
                  <a:srgbClr val="0070C0"/>
                </a:solidFill>
                <a:latin typeface="Rockwell" panose="02060603020205020403" pitchFamily="18" charset="0"/>
              </a:rPr>
              <a:t>certain cytochromes that are </a:t>
            </a:r>
            <a:r>
              <a:rPr lang="en-IN" sz="2400" dirty="0" smtClean="0">
                <a:solidFill>
                  <a:srgbClr val="0070C0"/>
                </a:solidFill>
                <a:latin typeface="Rockwell" panose="02060603020205020403" pitchFamily="18" charset="0"/>
              </a:rPr>
              <a:t>integral components </a:t>
            </a:r>
            <a:r>
              <a:rPr lang="en-IN" sz="2400" dirty="0">
                <a:solidFill>
                  <a:srgbClr val="0070C0"/>
                </a:solidFill>
                <a:latin typeface="Rockwell" panose="02060603020205020403" pitchFamily="18" charset="0"/>
              </a:rPr>
              <a:t>of the inner </a:t>
            </a:r>
            <a:r>
              <a:rPr lang="en-IN" sz="2400" dirty="0" smtClean="0">
                <a:solidFill>
                  <a:srgbClr val="0070C0"/>
                </a:solidFill>
                <a:latin typeface="Rockwell" panose="02060603020205020403" pitchFamily="18" charset="0"/>
              </a:rPr>
              <a:t>mitochondrial membrane</a:t>
            </a:r>
            <a:r>
              <a:rPr lang="en-IN" sz="2400" dirty="0">
                <a:solidFill>
                  <a:srgbClr val="0070C0"/>
                </a:solidFill>
                <a:latin typeface="Rockwell" panose="02060603020205020403" pitchFamily="18" charset="0"/>
              </a:rPr>
              <a:t>.</a:t>
            </a:r>
          </a:p>
        </p:txBody>
      </p:sp>
    </p:spTree>
    <p:extLst>
      <p:ext uri="{BB962C8B-B14F-4D97-AF65-F5344CB8AC3E}">
        <p14:creationId xmlns:p14="http://schemas.microsoft.com/office/powerpoint/2010/main" val="154240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255011"/>
          </a:xfrm>
          <a:prstGeom prst="rect">
            <a:avLst/>
          </a:prstGeom>
        </p:spPr>
        <p:txBody>
          <a:bodyPr wrap="square" lIns="68580" tIns="34290" rIns="68580" bIns="34290">
            <a:spAutoFit/>
          </a:bodyPr>
          <a:lstStyle/>
          <a:p>
            <a:pPr marL="342900" indent="-342900" algn="just">
              <a:buFont typeface="Wingdings" panose="05000000000000000000" pitchFamily="2" charset="2"/>
              <a:buChar char="Ø"/>
            </a:pPr>
            <a:r>
              <a:rPr lang="en-US" sz="2400" dirty="0" smtClean="0">
                <a:solidFill>
                  <a:srgbClr val="0070C0"/>
                </a:solidFill>
                <a:latin typeface="Rockwell" panose="02060603020205020403" pitchFamily="18" charset="0"/>
              </a:rPr>
              <a:t>These </a:t>
            </a:r>
            <a:r>
              <a:rPr lang="en-US" sz="2400" dirty="0">
                <a:solidFill>
                  <a:srgbClr val="0070C0"/>
                </a:solidFill>
                <a:latin typeface="Rockwell" panose="02060603020205020403" pitchFamily="18" charset="0"/>
              </a:rPr>
              <a:t>cytochromes can produce </a:t>
            </a:r>
            <a:r>
              <a:rPr lang="en-US" sz="2400" dirty="0" smtClean="0">
                <a:solidFill>
                  <a:srgbClr val="0070C0"/>
                </a:solidFill>
                <a:latin typeface="Rockwell" panose="02060603020205020403" pitchFamily="18" charset="0"/>
              </a:rPr>
              <a:t>free radicals—hence </a:t>
            </a:r>
            <a:r>
              <a:rPr lang="en-US" sz="2400" dirty="0">
                <a:solidFill>
                  <a:srgbClr val="0070C0"/>
                </a:solidFill>
                <a:latin typeface="Rockwell" panose="02060603020205020403" pitchFamily="18" charset="0"/>
              </a:rPr>
              <a:t>the need for </a:t>
            </a:r>
            <a:r>
              <a:rPr lang="en-US" sz="2400" dirty="0" smtClean="0">
                <a:solidFill>
                  <a:srgbClr val="0070C0"/>
                </a:solidFill>
                <a:latin typeface="Rockwell" panose="02060603020205020403" pitchFamily="18" charset="0"/>
              </a:rPr>
              <a:t>antioxidant </a:t>
            </a:r>
            <a:r>
              <a:rPr lang="en-IN" sz="2400" dirty="0" smtClean="0">
                <a:solidFill>
                  <a:srgbClr val="0070C0"/>
                </a:solidFill>
                <a:latin typeface="Rockwell" panose="02060603020205020403" pitchFamily="18" charset="0"/>
              </a:rPr>
              <a:t>protection</a:t>
            </a:r>
            <a:r>
              <a:rPr lang="en-IN" sz="2400" dirty="0">
                <a:solidFill>
                  <a:srgbClr val="0070C0"/>
                </a:solidFill>
                <a:latin typeface="Rockwell" panose="02060603020205020403" pitchFamily="18" charset="0"/>
              </a:rPr>
              <a:t>. </a:t>
            </a:r>
            <a:endParaRPr lang="en-IN" sz="2400" dirty="0" smtClean="0">
              <a:solidFill>
                <a:srgbClr val="0070C0"/>
              </a:solidFill>
              <a:latin typeface="Rockwell" panose="02060603020205020403" pitchFamily="18" charset="0"/>
            </a:endParaRPr>
          </a:p>
          <a:p>
            <a:pPr marL="342900" indent="-342900" algn="just">
              <a:buFont typeface="Wingdings" panose="05000000000000000000" pitchFamily="2" charset="2"/>
              <a:buChar char="Ø"/>
            </a:pPr>
            <a:r>
              <a:rPr lang="en-IN" sz="2400" dirty="0" smtClean="0">
                <a:solidFill>
                  <a:srgbClr val="0070C0"/>
                </a:solidFill>
                <a:latin typeface="Rockwell" panose="02060603020205020403" pitchFamily="18" charset="0"/>
              </a:rPr>
              <a:t>Glutathione </a:t>
            </a:r>
            <a:r>
              <a:rPr lang="en-IN" sz="2400" dirty="0">
                <a:solidFill>
                  <a:srgbClr val="0070C0"/>
                </a:solidFill>
                <a:latin typeface="Rockwell" panose="02060603020205020403" pitchFamily="18" charset="0"/>
              </a:rPr>
              <a:t>is </a:t>
            </a:r>
            <a:r>
              <a:rPr lang="en-IN" sz="2400" dirty="0" smtClean="0">
                <a:solidFill>
                  <a:srgbClr val="0070C0"/>
                </a:solidFill>
                <a:latin typeface="Rockwell" panose="02060603020205020403" pitchFamily="18" charset="0"/>
              </a:rPr>
              <a:t>not synthesized </a:t>
            </a:r>
            <a:r>
              <a:rPr lang="en-IN" sz="2400" dirty="0">
                <a:solidFill>
                  <a:srgbClr val="0070C0"/>
                </a:solidFill>
                <a:latin typeface="Rockwell" panose="02060603020205020403" pitchFamily="18" charset="0"/>
              </a:rPr>
              <a:t>in mitochondria; </a:t>
            </a:r>
            <a:r>
              <a:rPr lang="en-IN" sz="2400" dirty="0" smtClean="0">
                <a:solidFill>
                  <a:srgbClr val="0070C0"/>
                </a:solidFill>
                <a:latin typeface="Rockwell" panose="02060603020205020403" pitchFamily="18" charset="0"/>
              </a:rPr>
              <a:t>adequate concentrations </a:t>
            </a:r>
            <a:r>
              <a:rPr lang="en-IN" sz="2400" dirty="0">
                <a:solidFill>
                  <a:srgbClr val="0070C0"/>
                </a:solidFill>
                <a:latin typeface="Rockwell" panose="02060603020205020403" pitchFamily="18" charset="0"/>
              </a:rPr>
              <a:t>of glutathione </a:t>
            </a:r>
            <a:r>
              <a:rPr lang="en-IN" sz="2400" dirty="0" smtClean="0">
                <a:solidFill>
                  <a:srgbClr val="0070C0"/>
                </a:solidFill>
                <a:latin typeface="Rockwell" panose="02060603020205020403" pitchFamily="18" charset="0"/>
              </a:rPr>
              <a:t>are </a:t>
            </a:r>
            <a:r>
              <a:rPr lang="en-US" sz="2400" dirty="0" smtClean="0">
                <a:solidFill>
                  <a:srgbClr val="0070C0"/>
                </a:solidFill>
                <a:latin typeface="Rockwell" panose="02060603020205020403" pitchFamily="18" charset="0"/>
              </a:rPr>
              <a:t>maintained </a:t>
            </a:r>
            <a:r>
              <a:rPr lang="en-US" sz="2400" dirty="0">
                <a:solidFill>
                  <a:srgbClr val="0070C0"/>
                </a:solidFill>
                <a:latin typeface="Rockwell" panose="02060603020205020403" pitchFamily="18" charset="0"/>
              </a:rPr>
              <a:t>there by active </a:t>
            </a:r>
            <a:r>
              <a:rPr lang="en-US" sz="2400" dirty="0" smtClean="0">
                <a:solidFill>
                  <a:srgbClr val="0070C0"/>
                </a:solidFill>
                <a:latin typeface="Rockwell" panose="02060603020205020403" pitchFamily="18" charset="0"/>
              </a:rPr>
              <a:t>transport from </a:t>
            </a:r>
            <a:r>
              <a:rPr lang="en-US" sz="2400" dirty="0">
                <a:solidFill>
                  <a:srgbClr val="0070C0"/>
                </a:solidFill>
                <a:latin typeface="Rockwell" panose="02060603020205020403" pitchFamily="18" charset="0"/>
              </a:rPr>
              <a:t>the cytoplasm through the </a:t>
            </a:r>
            <a:r>
              <a:rPr lang="en-US" sz="2400" dirty="0" smtClean="0">
                <a:solidFill>
                  <a:srgbClr val="0070C0"/>
                </a:solidFill>
                <a:latin typeface="Rockwell" panose="02060603020205020403" pitchFamily="18" charset="0"/>
              </a:rPr>
              <a:t>mitochondrial </a:t>
            </a:r>
            <a:r>
              <a:rPr lang="en-IN" sz="2400" dirty="0" smtClean="0">
                <a:solidFill>
                  <a:srgbClr val="0070C0"/>
                </a:solidFill>
                <a:latin typeface="Rockwell" panose="02060603020205020403" pitchFamily="18" charset="0"/>
              </a:rPr>
              <a:t>membrane</a:t>
            </a:r>
            <a:r>
              <a:rPr lang="en-IN" sz="2400" dirty="0">
                <a:solidFill>
                  <a:srgbClr val="0070C0"/>
                </a:solidFill>
                <a:latin typeface="Rockwell" panose="02060603020205020403" pitchFamily="18" charset="0"/>
              </a:rPr>
              <a:t>. </a:t>
            </a:r>
            <a:endParaRPr lang="en-IN" sz="2400" dirty="0" smtClean="0">
              <a:solidFill>
                <a:srgbClr val="0070C0"/>
              </a:solidFill>
              <a:latin typeface="Rockwell" panose="02060603020205020403" pitchFamily="18" charset="0"/>
            </a:endParaRPr>
          </a:p>
          <a:p>
            <a:pPr marL="342900" indent="-342900" algn="just">
              <a:buFont typeface="Wingdings" panose="05000000000000000000" pitchFamily="2" charset="2"/>
              <a:buChar char="Ø"/>
            </a:pPr>
            <a:r>
              <a:rPr lang="en-IN" sz="2400" dirty="0" smtClean="0">
                <a:solidFill>
                  <a:srgbClr val="0070C0"/>
                </a:solidFill>
                <a:latin typeface="Rockwell" panose="02060603020205020403" pitchFamily="18" charset="0"/>
              </a:rPr>
              <a:t>Alcohol interferes </a:t>
            </a:r>
            <a:r>
              <a:rPr lang="en-US" sz="2400" dirty="0" smtClean="0">
                <a:solidFill>
                  <a:srgbClr val="0070C0"/>
                </a:solidFill>
                <a:latin typeface="Rockwell" panose="02060603020205020403" pitchFamily="18" charset="0"/>
              </a:rPr>
              <a:t>with </a:t>
            </a:r>
            <a:r>
              <a:rPr lang="en-US" sz="2400" dirty="0">
                <a:solidFill>
                  <a:srgbClr val="0070C0"/>
                </a:solidFill>
                <a:latin typeface="Rockwell" panose="02060603020205020403" pitchFamily="18" charset="0"/>
              </a:rPr>
              <a:t>the transport of </a:t>
            </a:r>
            <a:r>
              <a:rPr lang="en-US" sz="2400" dirty="0" smtClean="0">
                <a:solidFill>
                  <a:srgbClr val="0070C0"/>
                </a:solidFill>
                <a:latin typeface="Rockwell" panose="02060603020205020403" pitchFamily="18" charset="0"/>
              </a:rPr>
              <a:t>glutathione through </a:t>
            </a:r>
            <a:r>
              <a:rPr lang="en-US" sz="2400" dirty="0">
                <a:solidFill>
                  <a:srgbClr val="0070C0"/>
                </a:solidFill>
                <a:latin typeface="Rockwell" panose="02060603020205020403" pitchFamily="18" charset="0"/>
              </a:rPr>
              <a:t>membranes, leading to </a:t>
            </a:r>
            <a:r>
              <a:rPr lang="en-US" sz="2400" dirty="0" smtClean="0">
                <a:solidFill>
                  <a:srgbClr val="0070C0"/>
                </a:solidFill>
                <a:latin typeface="Rockwell" panose="02060603020205020403" pitchFamily="18" charset="0"/>
              </a:rPr>
              <a:t>its </a:t>
            </a:r>
            <a:r>
              <a:rPr lang="en-IN" sz="2400" dirty="0" smtClean="0">
                <a:solidFill>
                  <a:srgbClr val="0070C0"/>
                </a:solidFill>
                <a:latin typeface="Rockwell" panose="02060603020205020403" pitchFamily="18" charset="0"/>
              </a:rPr>
              <a:t>depletion </a:t>
            </a:r>
            <a:r>
              <a:rPr lang="en-IN" sz="2400" dirty="0">
                <a:solidFill>
                  <a:srgbClr val="0070C0"/>
                </a:solidFill>
                <a:latin typeface="Rockwell" panose="02060603020205020403" pitchFamily="18" charset="0"/>
              </a:rPr>
              <a:t>from mitochondria. </a:t>
            </a:r>
            <a:endParaRPr lang="en-IN" sz="2400" dirty="0" smtClean="0">
              <a:solidFill>
                <a:srgbClr val="0070C0"/>
              </a:solidFill>
              <a:latin typeface="Rockwell" panose="02060603020205020403" pitchFamily="18" charset="0"/>
            </a:endParaRPr>
          </a:p>
          <a:p>
            <a:pPr marL="342900" indent="-342900" algn="just">
              <a:buFont typeface="Wingdings" panose="05000000000000000000" pitchFamily="2" charset="2"/>
              <a:buChar char="Ø"/>
            </a:pPr>
            <a:r>
              <a:rPr lang="en-IN" sz="2400" dirty="0" smtClean="0">
                <a:solidFill>
                  <a:srgbClr val="0070C0"/>
                </a:solidFill>
                <a:latin typeface="Rockwell" panose="02060603020205020403" pitchFamily="18" charset="0"/>
              </a:rPr>
              <a:t>The resulting </a:t>
            </a:r>
            <a:r>
              <a:rPr lang="en-IN" sz="2400" dirty="0">
                <a:solidFill>
                  <a:srgbClr val="0070C0"/>
                </a:solidFill>
                <a:latin typeface="Rockwell" panose="02060603020205020403" pitchFamily="18" charset="0"/>
              </a:rPr>
              <a:t>glutathione deficiency </a:t>
            </a:r>
            <a:r>
              <a:rPr lang="en-IN" sz="2400" dirty="0" smtClean="0">
                <a:solidFill>
                  <a:srgbClr val="0070C0"/>
                </a:solidFill>
                <a:latin typeface="Rockwell" panose="02060603020205020403" pitchFamily="18" charset="0"/>
              </a:rPr>
              <a:t>may </a:t>
            </a:r>
            <a:r>
              <a:rPr lang="en-US" sz="2400" dirty="0" smtClean="0">
                <a:solidFill>
                  <a:srgbClr val="0070C0"/>
                </a:solidFill>
                <a:latin typeface="Rockwell" panose="02060603020205020403" pitchFamily="18" charset="0"/>
              </a:rPr>
              <a:t>permit </a:t>
            </a:r>
            <a:r>
              <a:rPr lang="en-US" sz="2400" dirty="0">
                <a:solidFill>
                  <a:srgbClr val="0070C0"/>
                </a:solidFill>
                <a:latin typeface="Rockwell" panose="02060603020205020403" pitchFamily="18" charset="0"/>
              </a:rPr>
              <a:t>mitochondrial damage and </a:t>
            </a:r>
            <a:r>
              <a:rPr lang="en-US" sz="2400" dirty="0" smtClean="0">
                <a:solidFill>
                  <a:srgbClr val="0070C0"/>
                </a:solidFill>
                <a:latin typeface="Rockwell" panose="02060603020205020403" pitchFamily="18" charset="0"/>
              </a:rPr>
              <a:t>cell death </a:t>
            </a:r>
            <a:r>
              <a:rPr lang="en-US" sz="2400" dirty="0">
                <a:solidFill>
                  <a:srgbClr val="0070C0"/>
                </a:solidFill>
                <a:latin typeface="Rockwell" panose="02060603020205020403" pitchFamily="18" charset="0"/>
              </a:rPr>
              <a:t>by means of unimpeded </a:t>
            </a:r>
            <a:r>
              <a:rPr lang="en-US" sz="2400" dirty="0" smtClean="0">
                <a:solidFill>
                  <a:srgbClr val="0070C0"/>
                </a:solidFill>
                <a:latin typeface="Rockwell" panose="02060603020205020403" pitchFamily="18" charset="0"/>
              </a:rPr>
              <a:t>lipid peroxidation</a:t>
            </a:r>
            <a:r>
              <a:rPr lang="en-US" sz="2400" dirty="0">
                <a:solidFill>
                  <a:srgbClr val="0070C0"/>
                </a:solidFill>
                <a:latin typeface="Rockwell" panose="02060603020205020403" pitchFamily="18" charset="0"/>
              </a:rPr>
              <a:t>.</a:t>
            </a:r>
            <a:endParaRPr lang="en-IN" sz="2400" dirty="0">
              <a:solidFill>
                <a:srgbClr val="0070C0"/>
              </a:solidFill>
              <a:latin typeface="Rockwell" panose="02060603020205020403" pitchFamily="18" charset="0"/>
            </a:endParaRPr>
          </a:p>
        </p:txBody>
      </p:sp>
    </p:spTree>
    <p:extLst>
      <p:ext uri="{BB962C8B-B14F-4D97-AF65-F5344CB8AC3E}">
        <p14:creationId xmlns:p14="http://schemas.microsoft.com/office/powerpoint/2010/main" val="427370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131900"/>
          </a:xfrm>
          <a:prstGeom prst="rect">
            <a:avLst/>
          </a:prstGeom>
        </p:spPr>
        <p:txBody>
          <a:bodyPr wrap="square" lIns="68580" tIns="34290" rIns="68580" bIns="34290">
            <a:spAutoFit/>
          </a:bodyPr>
          <a:lstStyle/>
          <a:p>
            <a:pPr algn="just"/>
            <a:r>
              <a:rPr lang="en-IN" sz="2400" b="1" dirty="0" smtClean="0">
                <a:solidFill>
                  <a:srgbClr val="00B050"/>
                </a:solidFill>
                <a:latin typeface="Rockwell" panose="02060603020205020403" pitchFamily="18" charset="0"/>
              </a:rPr>
              <a:t>C. Hypoxia </a:t>
            </a:r>
            <a:r>
              <a:rPr lang="en-IN" sz="2400" b="1" dirty="0">
                <a:solidFill>
                  <a:srgbClr val="00B050"/>
                </a:solidFill>
                <a:latin typeface="Rockwell" panose="02060603020205020403" pitchFamily="18" charset="0"/>
              </a:rPr>
              <a:t>(Low Oxygen Concentration).</a:t>
            </a:r>
          </a:p>
          <a:p>
            <a:pPr marL="342900" indent="-342900" algn="just">
              <a:buFont typeface="Wingdings" panose="05000000000000000000" pitchFamily="2" charset="2"/>
              <a:buChar char="Ø"/>
            </a:pPr>
            <a:r>
              <a:rPr lang="en-US" sz="2400" dirty="0">
                <a:solidFill>
                  <a:srgbClr val="0070C0"/>
                </a:solidFill>
                <a:latin typeface="Rockwell" panose="02060603020205020403" pitchFamily="18" charset="0"/>
              </a:rPr>
              <a:t>Alcohol metabolism appears to </a:t>
            </a:r>
            <a:r>
              <a:rPr lang="en-US" sz="2400" dirty="0" smtClean="0">
                <a:solidFill>
                  <a:srgbClr val="0070C0"/>
                </a:solidFill>
                <a:latin typeface="Rockwell" panose="02060603020205020403" pitchFamily="18" charset="0"/>
              </a:rPr>
              <a:t>increase </a:t>
            </a:r>
            <a:r>
              <a:rPr lang="en-IN" sz="2400" dirty="0" smtClean="0">
                <a:solidFill>
                  <a:srgbClr val="0070C0"/>
                </a:solidFill>
                <a:latin typeface="Rockwell" panose="02060603020205020403" pitchFamily="18" charset="0"/>
              </a:rPr>
              <a:t>oxygen </a:t>
            </a:r>
            <a:r>
              <a:rPr lang="en-IN" sz="2400" dirty="0">
                <a:solidFill>
                  <a:srgbClr val="0070C0"/>
                </a:solidFill>
                <a:latin typeface="Rockwell" panose="02060603020205020403" pitchFamily="18" charset="0"/>
              </a:rPr>
              <a:t>utilization by </a:t>
            </a:r>
            <a:r>
              <a:rPr lang="en-IN" sz="2400" dirty="0" smtClean="0">
                <a:solidFill>
                  <a:srgbClr val="0070C0"/>
                </a:solidFill>
                <a:latin typeface="Rockwell" panose="02060603020205020403" pitchFamily="18" charset="0"/>
              </a:rPr>
              <a:t>liver </a:t>
            </a:r>
            <a:r>
              <a:rPr lang="en-US" sz="2400" dirty="0" smtClean="0">
                <a:solidFill>
                  <a:srgbClr val="0070C0"/>
                </a:solidFill>
                <a:latin typeface="Rockwell" panose="02060603020205020403" pitchFamily="18" charset="0"/>
              </a:rPr>
              <a:t>cells</a:t>
            </a:r>
            <a:r>
              <a:rPr lang="en-US" sz="2400" dirty="0">
                <a:solidFill>
                  <a:srgbClr val="0070C0"/>
                </a:solidFill>
                <a:latin typeface="Rockwell" panose="02060603020205020403" pitchFamily="18" charset="0"/>
              </a:rPr>
              <a:t>, thereby reducing the </a:t>
            </a:r>
            <a:r>
              <a:rPr lang="en-US" sz="2400" dirty="0" smtClean="0">
                <a:solidFill>
                  <a:srgbClr val="0070C0"/>
                </a:solidFill>
                <a:latin typeface="Rockwell" panose="02060603020205020403" pitchFamily="18" charset="0"/>
              </a:rPr>
              <a:t>availability of </a:t>
            </a:r>
            <a:r>
              <a:rPr lang="en-US" sz="2400" dirty="0">
                <a:solidFill>
                  <a:srgbClr val="0070C0"/>
                </a:solidFill>
                <a:latin typeface="Rockwell" panose="02060603020205020403" pitchFamily="18" charset="0"/>
              </a:rPr>
              <a:t>oxygen for other important </a:t>
            </a:r>
            <a:r>
              <a:rPr lang="en-US" sz="2400" dirty="0" smtClean="0">
                <a:solidFill>
                  <a:srgbClr val="0070C0"/>
                </a:solidFill>
                <a:latin typeface="Rockwell" panose="02060603020205020403" pitchFamily="18" charset="0"/>
              </a:rPr>
              <a:t>cellular functions. </a:t>
            </a:r>
          </a:p>
          <a:p>
            <a:pPr marL="342900" indent="-342900" algn="just">
              <a:buFont typeface="Wingdings" panose="05000000000000000000" pitchFamily="2" charset="2"/>
              <a:buChar char="Ø"/>
            </a:pPr>
            <a:r>
              <a:rPr lang="en-US" sz="2400" dirty="0" smtClean="0">
                <a:solidFill>
                  <a:srgbClr val="0070C0"/>
                </a:solidFill>
                <a:latin typeface="Rockwell" panose="02060603020205020403" pitchFamily="18" charset="0"/>
              </a:rPr>
              <a:t>This phenomenon is </a:t>
            </a:r>
            <a:r>
              <a:rPr lang="en-US" sz="2400" dirty="0">
                <a:solidFill>
                  <a:srgbClr val="0070C0"/>
                </a:solidFill>
                <a:latin typeface="Rockwell" panose="02060603020205020403" pitchFamily="18" charset="0"/>
              </a:rPr>
              <a:t>most important in zone 3 </a:t>
            </a:r>
            <a:r>
              <a:rPr lang="en-US" sz="2400" dirty="0" smtClean="0">
                <a:solidFill>
                  <a:srgbClr val="0070C0"/>
                </a:solidFill>
                <a:latin typeface="Rockwell" panose="02060603020205020403" pitchFamily="18" charset="0"/>
              </a:rPr>
              <a:t>of the </a:t>
            </a:r>
            <a:r>
              <a:rPr lang="en-US" sz="2400" dirty="0">
                <a:solidFill>
                  <a:srgbClr val="0070C0"/>
                </a:solidFill>
                <a:latin typeface="Rockwell" panose="02060603020205020403" pitchFamily="18" charset="0"/>
              </a:rPr>
              <a:t>liver lobules, which normally </a:t>
            </a:r>
            <a:r>
              <a:rPr lang="en-US" sz="2400" dirty="0" smtClean="0">
                <a:solidFill>
                  <a:srgbClr val="0070C0"/>
                </a:solidFill>
                <a:latin typeface="Rockwell" panose="02060603020205020403" pitchFamily="18" charset="0"/>
              </a:rPr>
              <a:t>is exposed </a:t>
            </a:r>
            <a:r>
              <a:rPr lang="en-US" sz="2400" dirty="0">
                <a:solidFill>
                  <a:srgbClr val="0070C0"/>
                </a:solidFill>
                <a:latin typeface="Rockwell" panose="02060603020205020403" pitchFamily="18" charset="0"/>
              </a:rPr>
              <a:t>to lower concentrations </a:t>
            </a:r>
            <a:r>
              <a:rPr lang="en-US" sz="2400" dirty="0" smtClean="0">
                <a:solidFill>
                  <a:srgbClr val="0070C0"/>
                </a:solidFill>
                <a:latin typeface="Rockwell" panose="02060603020205020403" pitchFamily="18" charset="0"/>
              </a:rPr>
              <a:t>of oxygen </a:t>
            </a:r>
            <a:r>
              <a:rPr lang="en-US" sz="2400" dirty="0">
                <a:solidFill>
                  <a:srgbClr val="0070C0"/>
                </a:solidFill>
                <a:latin typeface="Rockwell" panose="02060603020205020403" pitchFamily="18" charset="0"/>
              </a:rPr>
              <a:t>than zone 1 or zone </a:t>
            </a:r>
            <a:r>
              <a:rPr lang="en-US" sz="2400" dirty="0" smtClean="0">
                <a:solidFill>
                  <a:srgbClr val="0070C0"/>
                </a:solidFill>
                <a:latin typeface="Rockwell" panose="02060603020205020403" pitchFamily="18" charset="0"/>
              </a:rPr>
              <a:t>2. </a:t>
            </a:r>
          </a:p>
          <a:p>
            <a:pPr marL="342900" indent="-342900" algn="just">
              <a:buFont typeface="Wingdings" panose="05000000000000000000" pitchFamily="2" charset="2"/>
              <a:buChar char="Ø"/>
            </a:pPr>
            <a:r>
              <a:rPr lang="en-US" sz="2400" dirty="0" smtClean="0">
                <a:solidFill>
                  <a:srgbClr val="0070C0"/>
                </a:solidFill>
                <a:latin typeface="Rockwell" panose="02060603020205020403" pitchFamily="18" charset="0"/>
              </a:rPr>
              <a:t>The </a:t>
            </a:r>
            <a:r>
              <a:rPr lang="en-US" sz="2400" dirty="0">
                <a:solidFill>
                  <a:srgbClr val="0070C0"/>
                </a:solidFill>
                <a:latin typeface="Rockwell" panose="02060603020205020403" pitchFamily="18" charset="0"/>
              </a:rPr>
              <a:t>tendency of hypoxia </a:t>
            </a:r>
            <a:r>
              <a:rPr lang="en-US" sz="2400" dirty="0" smtClean="0">
                <a:solidFill>
                  <a:srgbClr val="0070C0"/>
                </a:solidFill>
                <a:latin typeface="Rockwell" panose="02060603020205020403" pitchFamily="18" charset="0"/>
              </a:rPr>
              <a:t>to occur </a:t>
            </a:r>
            <a:r>
              <a:rPr lang="en-US" sz="2400" dirty="0">
                <a:solidFill>
                  <a:srgbClr val="0070C0"/>
                </a:solidFill>
                <a:latin typeface="Rockwell" panose="02060603020205020403" pitchFamily="18" charset="0"/>
              </a:rPr>
              <a:t>in zone 3, together with the </a:t>
            </a:r>
            <a:r>
              <a:rPr lang="en-US" sz="2400" dirty="0" smtClean="0">
                <a:solidFill>
                  <a:srgbClr val="0070C0"/>
                </a:solidFill>
                <a:latin typeface="Rockwell" panose="02060603020205020403" pitchFamily="18" charset="0"/>
              </a:rPr>
              <a:t>fact that </a:t>
            </a:r>
            <a:r>
              <a:rPr lang="en-US" sz="2400" dirty="0">
                <a:solidFill>
                  <a:srgbClr val="0070C0"/>
                </a:solidFill>
                <a:latin typeface="Rockwell" panose="02060603020205020403" pitchFamily="18" charset="0"/>
              </a:rPr>
              <a:t>free radicals are more likely to </a:t>
            </a:r>
            <a:r>
              <a:rPr lang="en-US" sz="2400" dirty="0" smtClean="0">
                <a:solidFill>
                  <a:srgbClr val="0070C0"/>
                </a:solidFill>
                <a:latin typeface="Rockwell" panose="02060603020205020403" pitchFamily="18" charset="0"/>
              </a:rPr>
              <a:t>be formed </a:t>
            </a:r>
            <a:r>
              <a:rPr lang="en-US" sz="2400" dirty="0">
                <a:solidFill>
                  <a:srgbClr val="0070C0"/>
                </a:solidFill>
                <a:latin typeface="Rockwell" panose="02060603020205020403" pitchFamily="18" charset="0"/>
              </a:rPr>
              <a:t>in this region, may account </a:t>
            </a:r>
            <a:r>
              <a:rPr lang="en-US" sz="2400" dirty="0" smtClean="0">
                <a:solidFill>
                  <a:srgbClr val="0070C0"/>
                </a:solidFill>
                <a:latin typeface="Rockwell" panose="02060603020205020403" pitchFamily="18" charset="0"/>
              </a:rPr>
              <a:t>for the </a:t>
            </a:r>
            <a:r>
              <a:rPr lang="en-US" sz="2400" dirty="0">
                <a:solidFill>
                  <a:srgbClr val="0070C0"/>
                </a:solidFill>
                <a:latin typeface="Rockwell" panose="02060603020205020403" pitchFamily="18" charset="0"/>
              </a:rPr>
              <a:t>observation that alcoholic </a:t>
            </a:r>
            <a:r>
              <a:rPr lang="en-US" sz="2400" dirty="0" smtClean="0">
                <a:solidFill>
                  <a:srgbClr val="0070C0"/>
                </a:solidFill>
                <a:latin typeface="Rockwell" panose="02060603020205020403" pitchFamily="18" charset="0"/>
              </a:rPr>
              <a:t>liver damage </a:t>
            </a:r>
            <a:r>
              <a:rPr lang="en-US" sz="2400" dirty="0">
                <a:solidFill>
                  <a:srgbClr val="0070C0"/>
                </a:solidFill>
                <a:latin typeface="Rockwell" panose="02060603020205020403" pitchFamily="18" charset="0"/>
              </a:rPr>
              <a:t>tends to concentrate in zone 3.</a:t>
            </a:r>
            <a:endParaRPr lang="en-IN" sz="2400" dirty="0">
              <a:solidFill>
                <a:srgbClr val="0070C0"/>
              </a:solidFill>
              <a:latin typeface="Rockwell" panose="02060603020205020403" pitchFamily="18" charset="0"/>
            </a:endParaRPr>
          </a:p>
        </p:txBody>
      </p:sp>
    </p:spTree>
    <p:extLst>
      <p:ext uri="{BB962C8B-B14F-4D97-AF65-F5344CB8AC3E}">
        <p14:creationId xmlns:p14="http://schemas.microsoft.com/office/powerpoint/2010/main" val="3377030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654573"/>
          </a:xfrm>
          <a:prstGeom prst="rect">
            <a:avLst/>
          </a:prstGeom>
        </p:spPr>
        <p:txBody>
          <a:bodyPr wrap="square" lIns="68580" tIns="34290" rIns="68580" bIns="34290">
            <a:spAutoFit/>
          </a:bodyPr>
          <a:lstStyle/>
          <a:p>
            <a:pPr marL="342900" indent="-342900" algn="just">
              <a:buFont typeface="Wingdings" panose="05000000000000000000" pitchFamily="2" charset="2"/>
              <a:buChar char="Ø"/>
            </a:pPr>
            <a:r>
              <a:rPr lang="en-US" sz="2400" dirty="0">
                <a:solidFill>
                  <a:srgbClr val="0070C0"/>
                </a:solidFill>
                <a:latin typeface="Rockwell" panose="02060603020205020403" pitchFamily="18" charset="0"/>
              </a:rPr>
              <a:t>Cells lining the liver sinusoids </a:t>
            </a:r>
            <a:r>
              <a:rPr lang="en-US" sz="2400" dirty="0" smtClean="0">
                <a:solidFill>
                  <a:srgbClr val="0070C0"/>
                </a:solidFill>
                <a:latin typeface="Rockwell" panose="02060603020205020403" pitchFamily="18" charset="0"/>
              </a:rPr>
              <a:t>also may </a:t>
            </a:r>
            <a:r>
              <a:rPr lang="en-US" sz="2400" dirty="0">
                <a:solidFill>
                  <a:srgbClr val="0070C0"/>
                </a:solidFill>
                <a:latin typeface="Rockwell" panose="02060603020205020403" pitchFamily="18" charset="0"/>
              </a:rPr>
              <a:t>contribute to hypoxia by </a:t>
            </a:r>
            <a:r>
              <a:rPr lang="en-US" sz="2400" dirty="0" smtClean="0">
                <a:solidFill>
                  <a:srgbClr val="0070C0"/>
                </a:solidFill>
                <a:latin typeface="Rockwell" panose="02060603020205020403" pitchFamily="18" charset="0"/>
              </a:rPr>
              <a:t>secreting </a:t>
            </a:r>
            <a:r>
              <a:rPr lang="en-US" sz="2400" dirty="0" err="1" smtClean="0">
                <a:solidFill>
                  <a:srgbClr val="0070C0"/>
                </a:solidFill>
                <a:latin typeface="Rockwell" panose="02060603020205020403" pitchFamily="18" charset="0"/>
              </a:rPr>
              <a:t>endothelin</a:t>
            </a:r>
            <a:r>
              <a:rPr lang="en-US" sz="2400" dirty="0">
                <a:solidFill>
                  <a:srgbClr val="0070C0"/>
                </a:solidFill>
                <a:latin typeface="Rockwell" panose="02060603020205020403" pitchFamily="18" charset="0"/>
              </a:rPr>
              <a:t>, a potent agent </a:t>
            </a:r>
            <a:r>
              <a:rPr lang="en-US" sz="2400" dirty="0" smtClean="0">
                <a:solidFill>
                  <a:srgbClr val="0070C0"/>
                </a:solidFill>
                <a:latin typeface="Rockwell" panose="02060603020205020403" pitchFamily="18" charset="0"/>
              </a:rPr>
              <a:t>that induces </a:t>
            </a:r>
            <a:r>
              <a:rPr lang="en-US" sz="2400" dirty="0">
                <a:solidFill>
                  <a:srgbClr val="0070C0"/>
                </a:solidFill>
                <a:latin typeface="Rockwell" panose="02060603020205020403" pitchFamily="18" charset="0"/>
              </a:rPr>
              <a:t>narrowing of blood vessels.</a:t>
            </a:r>
          </a:p>
          <a:p>
            <a:pPr marL="342900" indent="-342900" algn="just">
              <a:buFont typeface="Wingdings" panose="05000000000000000000" pitchFamily="2" charset="2"/>
              <a:buChar char="Ø"/>
            </a:pPr>
            <a:r>
              <a:rPr lang="en-US" sz="2400" dirty="0">
                <a:solidFill>
                  <a:srgbClr val="0070C0"/>
                </a:solidFill>
                <a:latin typeface="Rockwell" panose="02060603020205020403" pitchFamily="18" charset="0"/>
              </a:rPr>
              <a:t>The resulting narrowing of the </a:t>
            </a:r>
            <a:r>
              <a:rPr lang="en-US" sz="2400" dirty="0" smtClean="0">
                <a:solidFill>
                  <a:srgbClr val="0070C0"/>
                </a:solidFill>
                <a:latin typeface="Rockwell" panose="02060603020205020403" pitchFamily="18" charset="0"/>
              </a:rPr>
              <a:t>sinusoids may </a:t>
            </a:r>
            <a:r>
              <a:rPr lang="en-US" sz="2400" dirty="0">
                <a:solidFill>
                  <a:srgbClr val="0070C0"/>
                </a:solidFill>
                <a:latin typeface="Rockwell" panose="02060603020205020403" pitchFamily="18" charset="0"/>
              </a:rPr>
              <a:t>decrease the delivery </a:t>
            </a:r>
            <a:r>
              <a:rPr lang="en-US" sz="2400" dirty="0" smtClean="0">
                <a:solidFill>
                  <a:srgbClr val="0070C0"/>
                </a:solidFill>
                <a:latin typeface="Rockwell" panose="02060603020205020403" pitchFamily="18" charset="0"/>
              </a:rPr>
              <a:t>of oxygen-containing </a:t>
            </a:r>
            <a:r>
              <a:rPr lang="en-US" sz="2400" dirty="0">
                <a:solidFill>
                  <a:srgbClr val="0070C0"/>
                </a:solidFill>
                <a:latin typeface="Rockwell" panose="02060603020205020403" pitchFamily="18" charset="0"/>
              </a:rPr>
              <a:t>blood to zone 3.</a:t>
            </a:r>
          </a:p>
          <a:p>
            <a:pPr marL="342900" indent="-342900" algn="just">
              <a:buFont typeface="Wingdings" panose="05000000000000000000" pitchFamily="2" charset="2"/>
              <a:buChar char="Ø"/>
            </a:pPr>
            <a:r>
              <a:rPr lang="en-US" sz="2400" dirty="0">
                <a:solidFill>
                  <a:srgbClr val="0070C0"/>
                </a:solidFill>
                <a:latin typeface="Rockwell" panose="02060603020205020403" pitchFamily="18" charset="0"/>
              </a:rPr>
              <a:t>Patients with cirrhosis also </a:t>
            </a:r>
            <a:r>
              <a:rPr lang="en-US" sz="2400" dirty="0" smtClean="0">
                <a:solidFill>
                  <a:srgbClr val="0070C0"/>
                </a:solidFill>
                <a:latin typeface="Rockwell" panose="02060603020205020403" pitchFamily="18" charset="0"/>
              </a:rPr>
              <a:t>experience increased </a:t>
            </a:r>
            <a:r>
              <a:rPr lang="en-US" sz="2400" dirty="0">
                <a:solidFill>
                  <a:srgbClr val="0070C0"/>
                </a:solidFill>
                <a:latin typeface="Rockwell" panose="02060603020205020403" pitchFamily="18" charset="0"/>
              </a:rPr>
              <a:t>levels of plasma </a:t>
            </a:r>
            <a:r>
              <a:rPr lang="en-US" sz="2400" dirty="0" err="1" smtClean="0">
                <a:solidFill>
                  <a:srgbClr val="0070C0"/>
                </a:solidFill>
                <a:latin typeface="Rockwell" panose="02060603020205020403" pitchFamily="18" charset="0"/>
              </a:rPr>
              <a:t>endothelin</a:t>
            </a:r>
            <a:r>
              <a:rPr lang="en-US" sz="2400" dirty="0" smtClean="0">
                <a:solidFill>
                  <a:srgbClr val="0070C0"/>
                </a:solidFill>
                <a:latin typeface="Rockwell" panose="02060603020205020403" pitchFamily="18" charset="0"/>
              </a:rPr>
              <a:t>, </a:t>
            </a:r>
            <a:r>
              <a:rPr lang="en-IN" sz="2400" dirty="0" smtClean="0">
                <a:solidFill>
                  <a:srgbClr val="0070C0"/>
                </a:solidFill>
                <a:latin typeface="Rockwell" panose="02060603020205020403" pitchFamily="18" charset="0"/>
              </a:rPr>
              <a:t>compared </a:t>
            </a:r>
            <a:r>
              <a:rPr lang="en-IN" sz="2400" dirty="0">
                <a:solidFill>
                  <a:srgbClr val="0070C0"/>
                </a:solidFill>
                <a:latin typeface="Rockwell" panose="02060603020205020403" pitchFamily="18" charset="0"/>
              </a:rPr>
              <a:t>with healthy subjects.</a:t>
            </a:r>
          </a:p>
        </p:txBody>
      </p:sp>
      <p:sp>
        <p:nvSpPr>
          <p:cNvPr id="3" name="Rectangle 2"/>
          <p:cNvSpPr/>
          <p:nvPr/>
        </p:nvSpPr>
        <p:spPr>
          <a:xfrm>
            <a:off x="85323" y="3205145"/>
            <a:ext cx="8973355" cy="1546577"/>
          </a:xfrm>
          <a:prstGeom prst="rect">
            <a:avLst/>
          </a:prstGeom>
        </p:spPr>
        <p:txBody>
          <a:bodyPr wrap="square" lIns="68580" tIns="34290" rIns="68580" bIns="34290">
            <a:spAutoFit/>
          </a:bodyPr>
          <a:lstStyle/>
          <a:p>
            <a:pPr algn="just"/>
            <a:r>
              <a:rPr lang="en-IN" sz="2400" b="1" dirty="0" err="1" smtClean="0">
                <a:solidFill>
                  <a:srgbClr val="00B050"/>
                </a:solidFill>
                <a:latin typeface="Rockwell" panose="02060603020205020403" pitchFamily="18" charset="0"/>
              </a:rPr>
              <a:t>D.Inflammatory</a:t>
            </a:r>
            <a:r>
              <a:rPr lang="en-IN" sz="2400" b="1" dirty="0" smtClean="0">
                <a:solidFill>
                  <a:srgbClr val="00B050"/>
                </a:solidFill>
                <a:latin typeface="Rockwell" panose="02060603020205020403" pitchFamily="18" charset="0"/>
              </a:rPr>
              <a:t> </a:t>
            </a:r>
            <a:r>
              <a:rPr lang="en-IN" sz="2400" b="1" dirty="0">
                <a:solidFill>
                  <a:srgbClr val="00B050"/>
                </a:solidFill>
                <a:latin typeface="Rockwell" panose="02060603020205020403" pitchFamily="18" charset="0"/>
              </a:rPr>
              <a:t>Agents</a:t>
            </a:r>
          </a:p>
          <a:p>
            <a:pPr marL="342900" indent="-342900" algn="just">
              <a:buFont typeface="Wingdings" panose="05000000000000000000" pitchFamily="2" charset="2"/>
              <a:buChar char="Ø"/>
            </a:pPr>
            <a:r>
              <a:rPr lang="en-US" sz="2400" dirty="0">
                <a:solidFill>
                  <a:srgbClr val="0070C0"/>
                </a:solidFill>
                <a:latin typeface="Rockwell" panose="02060603020205020403" pitchFamily="18" charset="0"/>
              </a:rPr>
              <a:t>Inflammation is a localized </a:t>
            </a:r>
            <a:r>
              <a:rPr lang="en-US" sz="2400" dirty="0" smtClean="0">
                <a:solidFill>
                  <a:srgbClr val="0070C0"/>
                </a:solidFill>
                <a:latin typeface="Rockwell" panose="02060603020205020403" pitchFamily="18" charset="0"/>
              </a:rPr>
              <a:t>defensive response </a:t>
            </a:r>
            <a:r>
              <a:rPr lang="en-US" sz="2400" dirty="0">
                <a:solidFill>
                  <a:srgbClr val="0070C0"/>
                </a:solidFill>
                <a:latin typeface="Rockwell" panose="02060603020205020403" pitchFamily="18" charset="0"/>
              </a:rPr>
              <a:t>to tissue injury. </a:t>
            </a:r>
            <a:endParaRPr lang="en-US" sz="2400" dirty="0" smtClean="0">
              <a:solidFill>
                <a:srgbClr val="0070C0"/>
              </a:solidFill>
              <a:latin typeface="Rockwell" panose="02060603020205020403" pitchFamily="18" charset="0"/>
            </a:endParaRPr>
          </a:p>
          <a:p>
            <a:pPr marL="342900" indent="-342900" algn="just">
              <a:buFont typeface="Wingdings" panose="05000000000000000000" pitchFamily="2" charset="2"/>
              <a:buChar char="Ø"/>
            </a:pPr>
            <a:r>
              <a:rPr lang="en-US" sz="2400" dirty="0" smtClean="0">
                <a:solidFill>
                  <a:srgbClr val="0070C0"/>
                </a:solidFill>
                <a:latin typeface="Rockwell" panose="02060603020205020403" pitchFamily="18" charset="0"/>
              </a:rPr>
              <a:t>Liver inflammation is </a:t>
            </a:r>
            <a:r>
              <a:rPr lang="en-US" sz="2400" dirty="0">
                <a:solidFill>
                  <a:srgbClr val="0070C0"/>
                </a:solidFill>
                <a:latin typeface="Rockwell" panose="02060603020205020403" pitchFamily="18" charset="0"/>
              </a:rPr>
              <a:t>the hallmark of </a:t>
            </a:r>
            <a:r>
              <a:rPr lang="en-US" sz="2400" dirty="0" smtClean="0">
                <a:solidFill>
                  <a:srgbClr val="0070C0"/>
                </a:solidFill>
                <a:latin typeface="Rockwell" panose="02060603020205020403" pitchFamily="18" charset="0"/>
              </a:rPr>
              <a:t>alcoholic </a:t>
            </a:r>
            <a:r>
              <a:rPr lang="en-IN" sz="2400" dirty="0" smtClean="0">
                <a:solidFill>
                  <a:srgbClr val="0070C0"/>
                </a:solidFill>
                <a:latin typeface="Rockwell" panose="02060603020205020403" pitchFamily="18" charset="0"/>
              </a:rPr>
              <a:t>hepatitis</a:t>
            </a:r>
            <a:r>
              <a:rPr lang="en-IN" sz="2400" dirty="0">
                <a:solidFill>
                  <a:srgbClr val="0070C0"/>
                </a:solidFill>
                <a:latin typeface="Rockwell" panose="02060603020205020403" pitchFamily="18" charset="0"/>
              </a:rPr>
              <a:t>. </a:t>
            </a:r>
            <a:endParaRPr lang="en-IN" sz="2400" dirty="0" smtClean="0">
              <a:solidFill>
                <a:srgbClr val="0070C0"/>
              </a:solidFill>
              <a:latin typeface="Rockwell" panose="02060603020205020403" pitchFamily="18" charset="0"/>
            </a:endParaRPr>
          </a:p>
        </p:txBody>
      </p:sp>
    </p:spTree>
    <p:extLst>
      <p:ext uri="{BB962C8B-B14F-4D97-AF65-F5344CB8AC3E}">
        <p14:creationId xmlns:p14="http://schemas.microsoft.com/office/powerpoint/2010/main" val="4048772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4870564"/>
          </a:xfrm>
          <a:prstGeom prst="rect">
            <a:avLst/>
          </a:prstGeom>
        </p:spPr>
        <p:txBody>
          <a:bodyPr wrap="square" lIns="68580" tIns="34290" rIns="68580" bIns="34290">
            <a:spAutoFit/>
          </a:bodyPr>
          <a:lstStyle/>
          <a:p>
            <a:pPr marL="342900" indent="-342900" algn="just">
              <a:buFont typeface="Wingdings" panose="05000000000000000000" pitchFamily="2" charset="2"/>
              <a:buChar char="Ø"/>
            </a:pPr>
            <a:r>
              <a:rPr lang="en-US" sz="2400" dirty="0">
                <a:solidFill>
                  <a:srgbClr val="0070C0"/>
                </a:solidFill>
                <a:latin typeface="Rockwell" panose="02060603020205020403" pitchFamily="18" charset="0"/>
              </a:rPr>
              <a:t>The inflammatory </a:t>
            </a:r>
            <a:r>
              <a:rPr lang="en-US" sz="2400" dirty="0" smtClean="0">
                <a:solidFill>
                  <a:srgbClr val="0070C0"/>
                </a:solidFill>
                <a:latin typeface="Rockwell" panose="02060603020205020403" pitchFamily="18" charset="0"/>
              </a:rPr>
              <a:t>process begins </a:t>
            </a:r>
            <a:r>
              <a:rPr lang="en-US" sz="2400" dirty="0">
                <a:solidFill>
                  <a:srgbClr val="0070C0"/>
                </a:solidFill>
                <a:latin typeface="Rockwell" panose="02060603020205020403" pitchFamily="18" charset="0"/>
              </a:rPr>
              <a:t>when liver cells release </a:t>
            </a:r>
            <a:r>
              <a:rPr lang="en-US" sz="2400" dirty="0" smtClean="0">
                <a:solidFill>
                  <a:srgbClr val="0070C0"/>
                </a:solidFill>
                <a:latin typeface="Rockwell" panose="02060603020205020403" pitchFamily="18" charset="0"/>
              </a:rPr>
              <a:t>chemicals that </a:t>
            </a:r>
            <a:r>
              <a:rPr lang="en-US" sz="2400" dirty="0">
                <a:solidFill>
                  <a:srgbClr val="0070C0"/>
                </a:solidFill>
                <a:latin typeface="Rockwell" panose="02060603020205020403" pitchFamily="18" charset="0"/>
              </a:rPr>
              <a:t>attract specialized </a:t>
            </a:r>
            <a:r>
              <a:rPr lang="en-US" sz="2400" dirty="0" smtClean="0">
                <a:solidFill>
                  <a:srgbClr val="0070C0"/>
                </a:solidFill>
                <a:latin typeface="Rockwell" panose="02060603020205020403" pitchFamily="18" charset="0"/>
              </a:rPr>
              <a:t>white blood </a:t>
            </a:r>
            <a:r>
              <a:rPr lang="en-US" sz="2400" dirty="0">
                <a:solidFill>
                  <a:srgbClr val="0070C0"/>
                </a:solidFill>
                <a:latin typeface="Rockwell" panose="02060603020205020403" pitchFamily="18" charset="0"/>
              </a:rPr>
              <a:t>cells, or phagocytes, to </a:t>
            </a:r>
            <a:r>
              <a:rPr lang="en-US" sz="2400" dirty="0" smtClean="0">
                <a:solidFill>
                  <a:srgbClr val="0070C0"/>
                </a:solidFill>
                <a:latin typeface="Rockwell" panose="02060603020205020403" pitchFamily="18" charset="0"/>
              </a:rPr>
              <a:t>the damaged </a:t>
            </a:r>
            <a:r>
              <a:rPr lang="en-US" sz="2400" dirty="0">
                <a:solidFill>
                  <a:srgbClr val="0070C0"/>
                </a:solidFill>
                <a:latin typeface="Rockwell" panose="02060603020205020403" pitchFamily="18" charset="0"/>
              </a:rPr>
              <a:t>tissue. </a:t>
            </a:r>
            <a:endParaRPr lang="en-US" sz="2400" dirty="0" smtClean="0">
              <a:solidFill>
                <a:srgbClr val="0070C0"/>
              </a:solidFill>
              <a:latin typeface="Rockwell" panose="02060603020205020403" pitchFamily="18" charset="0"/>
            </a:endParaRPr>
          </a:p>
          <a:p>
            <a:pPr marL="342900" indent="-342900" algn="just">
              <a:buFont typeface="Wingdings" panose="05000000000000000000" pitchFamily="2" charset="2"/>
              <a:buChar char="Ø"/>
            </a:pPr>
            <a:r>
              <a:rPr lang="en-US" sz="2400" dirty="0" smtClean="0">
                <a:solidFill>
                  <a:srgbClr val="0070C0"/>
                </a:solidFill>
                <a:latin typeface="Rockwell" panose="02060603020205020403" pitchFamily="18" charset="0"/>
              </a:rPr>
              <a:t>Phagocytes engulf and </a:t>
            </a:r>
            <a:r>
              <a:rPr lang="en-US" sz="2400" dirty="0">
                <a:solidFill>
                  <a:srgbClr val="0070C0"/>
                </a:solidFill>
                <a:latin typeface="Rockwell" panose="02060603020205020403" pitchFamily="18" charset="0"/>
              </a:rPr>
              <a:t>destroy foreign substances, </a:t>
            </a:r>
            <a:r>
              <a:rPr lang="en-US" sz="2400" dirty="0" smtClean="0">
                <a:solidFill>
                  <a:srgbClr val="0070C0"/>
                </a:solidFill>
                <a:latin typeface="Rockwell" panose="02060603020205020403" pitchFamily="18" charset="0"/>
              </a:rPr>
              <a:t>detoxify bacterial </a:t>
            </a:r>
            <a:r>
              <a:rPr lang="en-US" sz="2400" dirty="0">
                <a:solidFill>
                  <a:srgbClr val="0070C0"/>
                </a:solidFill>
                <a:latin typeface="Rockwell" panose="02060603020205020403" pitchFamily="18" charset="0"/>
              </a:rPr>
              <a:t>poisons, produce </a:t>
            </a:r>
            <a:r>
              <a:rPr lang="en-US" sz="2400" dirty="0" smtClean="0">
                <a:solidFill>
                  <a:srgbClr val="0070C0"/>
                </a:solidFill>
                <a:latin typeface="Rockwell" panose="02060603020205020403" pitchFamily="18" charset="0"/>
              </a:rPr>
              <a:t>antibodies, and </a:t>
            </a:r>
            <a:r>
              <a:rPr lang="en-US" sz="2400" dirty="0">
                <a:solidFill>
                  <a:srgbClr val="0070C0"/>
                </a:solidFill>
                <a:latin typeface="Rockwell" panose="02060603020205020403" pitchFamily="18" charset="0"/>
              </a:rPr>
              <a:t>release chemical </a:t>
            </a:r>
            <a:r>
              <a:rPr lang="en-US" sz="2400" dirty="0" smtClean="0">
                <a:solidFill>
                  <a:srgbClr val="0070C0"/>
                </a:solidFill>
                <a:latin typeface="Rockwell" panose="02060603020205020403" pitchFamily="18" charset="0"/>
              </a:rPr>
              <a:t>messengers that </a:t>
            </a:r>
            <a:r>
              <a:rPr lang="en-US" sz="2400" dirty="0">
                <a:solidFill>
                  <a:srgbClr val="0070C0"/>
                </a:solidFill>
                <a:latin typeface="Rockwell" panose="02060603020205020403" pitchFamily="18" charset="0"/>
              </a:rPr>
              <a:t>attract more phagocytes to </a:t>
            </a:r>
            <a:r>
              <a:rPr lang="en-US" sz="2400" dirty="0" smtClean="0">
                <a:solidFill>
                  <a:srgbClr val="0070C0"/>
                </a:solidFill>
                <a:latin typeface="Rockwell" panose="02060603020205020403" pitchFamily="18" charset="0"/>
              </a:rPr>
              <a:t>the area</a:t>
            </a:r>
            <a:r>
              <a:rPr lang="en-US" sz="2400" dirty="0">
                <a:solidFill>
                  <a:srgbClr val="0070C0"/>
                </a:solidFill>
                <a:latin typeface="Rockwell" panose="02060603020205020403" pitchFamily="18" charset="0"/>
              </a:rPr>
              <a:t>.</a:t>
            </a:r>
          </a:p>
          <a:p>
            <a:pPr marL="342900" indent="-342900" algn="just">
              <a:buFont typeface="Wingdings" panose="05000000000000000000" pitchFamily="2" charset="2"/>
              <a:buChar char="Ø"/>
            </a:pPr>
            <a:r>
              <a:rPr lang="en-US" sz="2400" dirty="0" smtClean="0">
                <a:solidFill>
                  <a:srgbClr val="0070C0"/>
                </a:solidFill>
                <a:latin typeface="Rockwell" panose="02060603020205020403" pitchFamily="18" charset="0"/>
              </a:rPr>
              <a:t>Phagocytes </a:t>
            </a:r>
            <a:r>
              <a:rPr lang="en-US" sz="2400" dirty="0">
                <a:solidFill>
                  <a:srgbClr val="0070C0"/>
                </a:solidFill>
                <a:latin typeface="Rockwell" panose="02060603020205020403" pitchFamily="18" charset="0"/>
              </a:rPr>
              <a:t>arriving from the bloodstream are assisted by a population of phagocytes that remain permanently in the </a:t>
            </a:r>
            <a:r>
              <a:rPr lang="en-US" sz="2400" dirty="0" smtClean="0">
                <a:solidFill>
                  <a:srgbClr val="0070C0"/>
                </a:solidFill>
                <a:latin typeface="Rockwell" panose="02060603020205020403" pitchFamily="18" charset="0"/>
              </a:rPr>
              <a:t>liver (</a:t>
            </a:r>
            <a:r>
              <a:rPr lang="en-US" sz="2400" dirty="0" err="1" smtClean="0">
                <a:solidFill>
                  <a:srgbClr val="0070C0"/>
                </a:solidFill>
                <a:latin typeface="Rockwell" panose="02060603020205020403" pitchFamily="18" charset="0"/>
              </a:rPr>
              <a:t>Kupffer</a:t>
            </a:r>
            <a:r>
              <a:rPr lang="en-US" sz="2400" dirty="0" smtClean="0">
                <a:solidFill>
                  <a:srgbClr val="0070C0"/>
                </a:solidFill>
                <a:latin typeface="Rockwell" panose="02060603020205020403" pitchFamily="18" charset="0"/>
              </a:rPr>
              <a:t> cells). </a:t>
            </a:r>
          </a:p>
          <a:p>
            <a:pPr marL="342900" indent="-342900" algn="just">
              <a:buFont typeface="Wingdings" panose="05000000000000000000" pitchFamily="2" charset="2"/>
              <a:buChar char="Ø"/>
            </a:pPr>
            <a:r>
              <a:rPr lang="en-US" sz="2400" dirty="0" smtClean="0">
                <a:solidFill>
                  <a:srgbClr val="0070C0"/>
                </a:solidFill>
                <a:latin typeface="Rockwell" panose="02060603020205020403" pitchFamily="18" charset="0"/>
              </a:rPr>
              <a:t>These </a:t>
            </a:r>
            <a:r>
              <a:rPr lang="en-US" sz="2400" dirty="0">
                <a:solidFill>
                  <a:srgbClr val="0070C0"/>
                </a:solidFill>
                <a:latin typeface="Rockwell" panose="02060603020205020403" pitchFamily="18" charset="0"/>
              </a:rPr>
              <a:t>activities form a highly </a:t>
            </a:r>
            <a:r>
              <a:rPr lang="en-US" sz="2400" dirty="0" smtClean="0">
                <a:solidFill>
                  <a:srgbClr val="0070C0"/>
                </a:solidFill>
                <a:latin typeface="Rockwell" panose="02060603020205020403" pitchFamily="18" charset="0"/>
              </a:rPr>
              <a:t>complex, interrelated</a:t>
            </a:r>
            <a:r>
              <a:rPr lang="en-US" sz="2400" dirty="0">
                <a:solidFill>
                  <a:srgbClr val="0070C0"/>
                </a:solidFill>
                <a:latin typeface="Rockwell" panose="02060603020205020403" pitchFamily="18" charset="0"/>
              </a:rPr>
              <a:t>, exquisitely </a:t>
            </a:r>
            <a:r>
              <a:rPr lang="en-US" sz="2400" dirty="0" smtClean="0">
                <a:solidFill>
                  <a:srgbClr val="0070C0"/>
                </a:solidFill>
                <a:latin typeface="Rockwell" panose="02060603020205020403" pitchFamily="18" charset="0"/>
              </a:rPr>
              <a:t>regulated network </a:t>
            </a:r>
            <a:r>
              <a:rPr lang="en-US" sz="2400" dirty="0">
                <a:solidFill>
                  <a:srgbClr val="0070C0"/>
                </a:solidFill>
                <a:latin typeface="Rockwell" panose="02060603020205020403" pitchFamily="18" charset="0"/>
              </a:rPr>
              <a:t>for protection </a:t>
            </a:r>
            <a:r>
              <a:rPr lang="en-US" sz="2400" dirty="0" smtClean="0">
                <a:solidFill>
                  <a:srgbClr val="0070C0"/>
                </a:solidFill>
                <a:latin typeface="Rockwell" panose="02060603020205020403" pitchFamily="18" charset="0"/>
              </a:rPr>
              <a:t>against disease-causing </a:t>
            </a:r>
            <a:r>
              <a:rPr lang="en-US" sz="2400" dirty="0">
                <a:solidFill>
                  <a:srgbClr val="0070C0"/>
                </a:solidFill>
                <a:latin typeface="Rockwell" panose="02060603020205020403" pitchFamily="18" charset="0"/>
              </a:rPr>
              <a:t>microorganisms </a:t>
            </a:r>
            <a:r>
              <a:rPr lang="en-US" sz="2400" dirty="0" smtClean="0">
                <a:solidFill>
                  <a:srgbClr val="0070C0"/>
                </a:solidFill>
                <a:latin typeface="Rockwell" panose="02060603020205020403" pitchFamily="18" charset="0"/>
              </a:rPr>
              <a:t>and cancer.</a:t>
            </a:r>
          </a:p>
        </p:txBody>
      </p:sp>
    </p:spTree>
    <p:extLst>
      <p:ext uri="{BB962C8B-B14F-4D97-AF65-F5344CB8AC3E}">
        <p14:creationId xmlns:p14="http://schemas.microsoft.com/office/powerpoint/2010/main" val="1355501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023905"/>
          </a:xfrm>
          <a:prstGeom prst="rect">
            <a:avLst/>
          </a:prstGeom>
        </p:spPr>
        <p:txBody>
          <a:bodyPr wrap="square" lIns="68580" tIns="34290" rIns="68580" bIns="34290">
            <a:spAutoFit/>
          </a:bodyPr>
          <a:lstStyle/>
          <a:p>
            <a:pPr marL="342900" indent="-342900" algn="just">
              <a:buFont typeface="Wingdings" panose="05000000000000000000" pitchFamily="2" charset="2"/>
              <a:buChar char="Ø"/>
            </a:pPr>
            <a:r>
              <a:rPr lang="en-US" sz="2400" dirty="0">
                <a:solidFill>
                  <a:srgbClr val="0070C0"/>
                </a:solidFill>
                <a:latin typeface="Rockwell" panose="02060603020205020403" pitchFamily="18" charset="0"/>
              </a:rPr>
              <a:t>In heavy alcohol consumption, the inflammatory process can threaten the body’s own tissues.</a:t>
            </a:r>
          </a:p>
          <a:p>
            <a:pPr marL="342900" indent="-342900" algn="just">
              <a:buFont typeface="Wingdings" panose="05000000000000000000" pitchFamily="2" charset="2"/>
              <a:buChar char="Ø"/>
            </a:pPr>
            <a:r>
              <a:rPr lang="en-US" sz="2400" dirty="0">
                <a:solidFill>
                  <a:srgbClr val="0070C0"/>
                </a:solidFill>
                <a:latin typeface="Rockwell" panose="02060603020205020403" pitchFamily="18" charset="0"/>
              </a:rPr>
              <a:t>For </a:t>
            </a:r>
            <a:r>
              <a:rPr lang="en-US" sz="2400" dirty="0" smtClean="0">
                <a:solidFill>
                  <a:srgbClr val="0070C0"/>
                </a:solidFill>
                <a:latin typeface="Rockwell" panose="02060603020205020403" pitchFamily="18" charset="0"/>
              </a:rPr>
              <a:t>example, chronic </a:t>
            </a:r>
            <a:r>
              <a:rPr lang="en-US" sz="2400" dirty="0">
                <a:solidFill>
                  <a:srgbClr val="0070C0"/>
                </a:solidFill>
                <a:latin typeface="Rockwell" panose="02060603020205020403" pitchFamily="18" charset="0"/>
              </a:rPr>
              <a:t>heavy alcohol </a:t>
            </a:r>
            <a:r>
              <a:rPr lang="en-US" sz="2400" dirty="0" smtClean="0">
                <a:solidFill>
                  <a:srgbClr val="0070C0"/>
                </a:solidFill>
                <a:latin typeface="Rockwell" panose="02060603020205020403" pitchFamily="18" charset="0"/>
              </a:rPr>
              <a:t>consumption can </a:t>
            </a:r>
            <a:r>
              <a:rPr lang="en-US" sz="2400" dirty="0">
                <a:solidFill>
                  <a:srgbClr val="0070C0"/>
                </a:solidFill>
                <a:latin typeface="Rockwell" panose="02060603020205020403" pitchFamily="18" charset="0"/>
              </a:rPr>
              <a:t>cause an imbalance of </a:t>
            </a:r>
            <a:r>
              <a:rPr lang="en-US" sz="2400" dirty="0" smtClean="0">
                <a:solidFill>
                  <a:srgbClr val="0070C0"/>
                </a:solidFill>
                <a:latin typeface="Rockwell" panose="02060603020205020403" pitchFamily="18" charset="0"/>
              </a:rPr>
              <a:t>certain biological </a:t>
            </a:r>
            <a:r>
              <a:rPr lang="en-US" sz="2400" dirty="0">
                <a:solidFill>
                  <a:srgbClr val="0070C0"/>
                </a:solidFill>
                <a:latin typeface="Rockwell" panose="02060603020205020403" pitchFamily="18" charset="0"/>
              </a:rPr>
              <a:t>molecules and set in </a:t>
            </a:r>
            <a:r>
              <a:rPr lang="en-US" sz="2400" dirty="0" smtClean="0">
                <a:solidFill>
                  <a:srgbClr val="0070C0"/>
                </a:solidFill>
                <a:latin typeface="Rockwell" panose="02060603020205020403" pitchFamily="18" charset="0"/>
              </a:rPr>
              <a:t>motion other </a:t>
            </a:r>
            <a:r>
              <a:rPr lang="en-US" sz="2400" dirty="0">
                <a:solidFill>
                  <a:srgbClr val="0070C0"/>
                </a:solidFill>
                <a:latin typeface="Rockwell" panose="02060603020205020403" pitchFamily="18" charset="0"/>
              </a:rPr>
              <a:t>mechanisms leading to </a:t>
            </a:r>
            <a:r>
              <a:rPr lang="en-US" sz="2400" dirty="0" smtClean="0">
                <a:solidFill>
                  <a:srgbClr val="0070C0"/>
                </a:solidFill>
                <a:latin typeface="Rockwell" panose="02060603020205020403" pitchFamily="18" charset="0"/>
              </a:rPr>
              <a:t>tissue </a:t>
            </a:r>
            <a:r>
              <a:rPr lang="en-US" sz="2400" dirty="0" err="1" smtClean="0">
                <a:solidFill>
                  <a:srgbClr val="0070C0"/>
                </a:solidFill>
                <a:latin typeface="Rockwell" panose="02060603020205020403" pitchFamily="18" charset="0"/>
              </a:rPr>
              <a:t>damage.Three</a:t>
            </a:r>
            <a:r>
              <a:rPr lang="en-US" sz="2400" dirty="0" smtClean="0">
                <a:solidFill>
                  <a:srgbClr val="0070C0"/>
                </a:solidFill>
                <a:latin typeface="Rockwell" panose="02060603020205020403" pitchFamily="18" charset="0"/>
              </a:rPr>
              <a:t> </a:t>
            </a:r>
            <a:r>
              <a:rPr lang="en-US" sz="2400" dirty="0">
                <a:solidFill>
                  <a:srgbClr val="0070C0"/>
                </a:solidFill>
                <a:latin typeface="Rockwell" panose="02060603020205020403" pitchFamily="18" charset="0"/>
              </a:rPr>
              <a:t>classes of molecules (i.e., eicosanoids, cytokines, and endotoxins) and two processes (i.e., adduct formation and fibrosis) are formed.</a:t>
            </a:r>
            <a:endParaRPr lang="en-IN" sz="2400" dirty="0">
              <a:solidFill>
                <a:srgbClr val="0070C0"/>
              </a:solidFill>
              <a:latin typeface="Rockwell" panose="02060603020205020403" pitchFamily="18" charset="0"/>
            </a:endParaRPr>
          </a:p>
        </p:txBody>
      </p:sp>
    </p:spTree>
    <p:extLst>
      <p:ext uri="{BB962C8B-B14F-4D97-AF65-F5344CB8AC3E}">
        <p14:creationId xmlns:p14="http://schemas.microsoft.com/office/powerpoint/2010/main" val="2529008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24452"/>
          </a:xfrm>
          <a:prstGeom prst="rect">
            <a:avLst/>
          </a:prstGeom>
        </p:spPr>
        <p:txBody>
          <a:bodyPr wrap="square" lIns="68580" tIns="34290" rIns="68580" bIns="34290">
            <a:spAutoFit/>
          </a:bodyPr>
          <a:lstStyle/>
          <a:p>
            <a:pPr algn="just"/>
            <a:r>
              <a:rPr lang="en-US" sz="2300" b="1" i="1" dirty="0">
                <a:solidFill>
                  <a:srgbClr val="00B050"/>
                </a:solidFill>
                <a:latin typeface="Rockwell" panose="02060603020205020403" pitchFamily="18" charset="0"/>
              </a:rPr>
              <a:t>Eicosanoids. </a:t>
            </a:r>
            <a:endParaRPr lang="en-US" sz="2300" b="1" i="1" dirty="0" smtClean="0">
              <a:solidFill>
                <a:srgbClr val="00B050"/>
              </a:solidFill>
              <a:latin typeface="Rockwell" panose="02060603020205020403" pitchFamily="18" charset="0"/>
            </a:endParaRPr>
          </a:p>
          <a:p>
            <a:pPr marL="342900" indent="-342900" algn="just">
              <a:buFont typeface="Wingdings" panose="05000000000000000000" pitchFamily="2" charset="2"/>
              <a:buChar char="Ø"/>
            </a:pPr>
            <a:r>
              <a:rPr lang="en-US" sz="2300" dirty="0" smtClean="0">
                <a:solidFill>
                  <a:srgbClr val="00B050"/>
                </a:solidFill>
                <a:latin typeface="Rockwell" panose="02060603020205020403" pitchFamily="18" charset="0"/>
              </a:rPr>
              <a:t>Eicosanoids </a:t>
            </a:r>
            <a:r>
              <a:rPr lang="en-US" sz="2300" dirty="0">
                <a:solidFill>
                  <a:srgbClr val="00B050"/>
                </a:solidFill>
                <a:latin typeface="Rockwell" panose="02060603020205020403" pitchFamily="18" charset="0"/>
              </a:rPr>
              <a:t>are a </a:t>
            </a:r>
            <a:r>
              <a:rPr lang="en-US" sz="2300" dirty="0" smtClean="0">
                <a:solidFill>
                  <a:srgbClr val="00B050"/>
                </a:solidFill>
                <a:latin typeface="Rockwell" panose="02060603020205020403" pitchFamily="18" charset="0"/>
              </a:rPr>
              <a:t>family of </a:t>
            </a:r>
            <a:r>
              <a:rPr lang="en-US" sz="2300" dirty="0">
                <a:solidFill>
                  <a:srgbClr val="00B050"/>
                </a:solidFill>
                <a:latin typeface="Rockwell" panose="02060603020205020403" pitchFamily="18" charset="0"/>
              </a:rPr>
              <a:t>biological molecules with a </a:t>
            </a:r>
            <a:r>
              <a:rPr lang="en-US" sz="2300" dirty="0" smtClean="0">
                <a:solidFill>
                  <a:srgbClr val="00B050"/>
                </a:solidFill>
                <a:latin typeface="Rockwell" panose="02060603020205020403" pitchFamily="18" charset="0"/>
              </a:rPr>
              <a:t>wide </a:t>
            </a:r>
            <a:r>
              <a:rPr lang="en-IN" sz="2300" dirty="0" smtClean="0">
                <a:solidFill>
                  <a:srgbClr val="00B050"/>
                </a:solidFill>
                <a:latin typeface="Rockwell" panose="02060603020205020403" pitchFamily="18" charset="0"/>
              </a:rPr>
              <a:t>range </a:t>
            </a:r>
            <a:r>
              <a:rPr lang="en-IN" sz="2300" dirty="0">
                <a:solidFill>
                  <a:srgbClr val="00B050"/>
                </a:solidFill>
                <a:latin typeface="Rockwell" panose="02060603020205020403" pitchFamily="18" charset="0"/>
              </a:rPr>
              <a:t>of functions. </a:t>
            </a:r>
            <a:r>
              <a:rPr lang="en-IN" sz="2300" dirty="0" smtClean="0">
                <a:solidFill>
                  <a:srgbClr val="00B050"/>
                </a:solidFill>
                <a:latin typeface="Rockwell" panose="02060603020205020403" pitchFamily="18" charset="0"/>
              </a:rPr>
              <a:t>Different </a:t>
            </a:r>
            <a:r>
              <a:rPr lang="en-US" sz="2300" dirty="0" smtClean="0">
                <a:solidFill>
                  <a:srgbClr val="00B050"/>
                </a:solidFill>
                <a:latin typeface="Rockwell" panose="02060603020205020403" pitchFamily="18" charset="0"/>
              </a:rPr>
              <a:t>eicosanoids </a:t>
            </a:r>
            <a:r>
              <a:rPr lang="en-US" sz="2300" dirty="0">
                <a:solidFill>
                  <a:srgbClr val="00B050"/>
                </a:solidFill>
                <a:latin typeface="Rockwell" panose="02060603020205020403" pitchFamily="18" charset="0"/>
              </a:rPr>
              <a:t>affect the liver in </a:t>
            </a:r>
            <a:r>
              <a:rPr lang="en-US" sz="2300" dirty="0" smtClean="0">
                <a:solidFill>
                  <a:srgbClr val="00B050"/>
                </a:solidFill>
                <a:latin typeface="Rockwell" panose="02060603020205020403" pitchFamily="18" charset="0"/>
              </a:rPr>
              <a:t>different </a:t>
            </a:r>
            <a:r>
              <a:rPr lang="en-IN" sz="2300" dirty="0" smtClean="0">
                <a:solidFill>
                  <a:srgbClr val="00B050"/>
                </a:solidFill>
                <a:latin typeface="Rockwell" panose="02060603020205020403" pitchFamily="18" charset="0"/>
              </a:rPr>
              <a:t>ways</a:t>
            </a:r>
            <a:r>
              <a:rPr lang="en-IN" sz="2300" dirty="0">
                <a:solidFill>
                  <a:srgbClr val="00B050"/>
                </a:solidFill>
                <a:latin typeface="Rockwell" panose="02060603020205020403" pitchFamily="18" charset="0"/>
              </a:rPr>
              <a:t>: Prostaglandins and </a:t>
            </a:r>
            <a:r>
              <a:rPr lang="en-IN" sz="2300" dirty="0" err="1" smtClean="0">
                <a:solidFill>
                  <a:srgbClr val="00B050"/>
                </a:solidFill>
                <a:latin typeface="Rockwell" panose="02060603020205020403" pitchFamily="18" charset="0"/>
              </a:rPr>
              <a:t>prostacyclins</a:t>
            </a:r>
            <a:r>
              <a:rPr lang="en-IN" sz="2300" dirty="0" smtClean="0">
                <a:solidFill>
                  <a:srgbClr val="00B050"/>
                </a:solidFill>
                <a:latin typeface="Rockwell" panose="02060603020205020403" pitchFamily="18" charset="0"/>
              </a:rPr>
              <a:t> </a:t>
            </a:r>
            <a:r>
              <a:rPr lang="en-US" sz="2300" dirty="0" smtClean="0">
                <a:solidFill>
                  <a:srgbClr val="00B050"/>
                </a:solidFill>
                <a:latin typeface="Rockwell" panose="02060603020205020403" pitchFamily="18" charset="0"/>
              </a:rPr>
              <a:t>can </a:t>
            </a:r>
            <a:r>
              <a:rPr lang="en-US" sz="2300" dirty="0">
                <a:solidFill>
                  <a:srgbClr val="00B050"/>
                </a:solidFill>
                <a:latin typeface="Rockwell" panose="02060603020205020403" pitchFamily="18" charset="0"/>
              </a:rPr>
              <a:t>protect liver cells from </a:t>
            </a:r>
            <a:r>
              <a:rPr lang="en-US" sz="2300" dirty="0" smtClean="0">
                <a:solidFill>
                  <a:srgbClr val="00B050"/>
                </a:solidFill>
                <a:latin typeface="Rockwell" panose="02060603020205020403" pitchFamily="18" charset="0"/>
              </a:rPr>
              <a:t>certain </a:t>
            </a:r>
            <a:r>
              <a:rPr lang="en-IN" sz="2300" dirty="0" smtClean="0">
                <a:solidFill>
                  <a:srgbClr val="00B050"/>
                </a:solidFill>
                <a:latin typeface="Rockwell" panose="02060603020205020403" pitchFamily="18" charset="0"/>
              </a:rPr>
              <a:t>kinds </a:t>
            </a:r>
            <a:r>
              <a:rPr lang="en-IN" sz="2300" dirty="0">
                <a:solidFill>
                  <a:srgbClr val="00B050"/>
                </a:solidFill>
                <a:latin typeface="Rockwell" panose="02060603020205020403" pitchFamily="18" charset="0"/>
              </a:rPr>
              <a:t>of damage; </a:t>
            </a:r>
            <a:r>
              <a:rPr lang="en-IN" sz="2300" dirty="0" smtClean="0">
                <a:solidFill>
                  <a:srgbClr val="00B050"/>
                </a:solidFill>
                <a:latin typeface="Rockwell" panose="02060603020205020403" pitchFamily="18" charset="0"/>
              </a:rPr>
              <a:t>conversely, </a:t>
            </a:r>
            <a:r>
              <a:rPr lang="en-US" sz="2300" dirty="0" err="1" smtClean="0">
                <a:solidFill>
                  <a:srgbClr val="00B050"/>
                </a:solidFill>
                <a:latin typeface="Rockwell" panose="02060603020205020403" pitchFamily="18" charset="0"/>
              </a:rPr>
              <a:t>thromboxanes</a:t>
            </a:r>
            <a:r>
              <a:rPr lang="en-US" sz="2300" dirty="0" smtClean="0">
                <a:solidFill>
                  <a:srgbClr val="00B050"/>
                </a:solidFill>
                <a:latin typeface="Rockwell" panose="02060603020205020403" pitchFamily="18" charset="0"/>
              </a:rPr>
              <a:t> </a:t>
            </a:r>
            <a:r>
              <a:rPr lang="en-US" sz="2300" dirty="0">
                <a:solidFill>
                  <a:srgbClr val="00B050"/>
                </a:solidFill>
                <a:latin typeface="Rockwell" panose="02060603020205020403" pitchFamily="18" charset="0"/>
              </a:rPr>
              <a:t>cause blood vessels </a:t>
            </a:r>
            <a:r>
              <a:rPr lang="en-US" sz="2300" dirty="0" smtClean="0">
                <a:solidFill>
                  <a:srgbClr val="00B050"/>
                </a:solidFill>
                <a:latin typeface="Rockwell" panose="02060603020205020403" pitchFamily="18" charset="0"/>
              </a:rPr>
              <a:t>to narrow</a:t>
            </a:r>
            <a:r>
              <a:rPr lang="en-US" sz="2300" dirty="0">
                <a:solidFill>
                  <a:srgbClr val="00B050"/>
                </a:solidFill>
                <a:latin typeface="Rockwell" panose="02060603020205020403" pitchFamily="18" charset="0"/>
              </a:rPr>
              <a:t>, which can promote hypoxia </a:t>
            </a:r>
            <a:r>
              <a:rPr lang="en-US" sz="2300" dirty="0" smtClean="0">
                <a:solidFill>
                  <a:srgbClr val="00B050"/>
                </a:solidFill>
                <a:latin typeface="Rockwell" panose="02060603020205020403" pitchFamily="18" charset="0"/>
              </a:rPr>
              <a:t>or directly </a:t>
            </a:r>
            <a:r>
              <a:rPr lang="en-US" sz="2300" dirty="0">
                <a:solidFill>
                  <a:srgbClr val="00B050"/>
                </a:solidFill>
                <a:latin typeface="Rockwell" panose="02060603020205020403" pitchFamily="18" charset="0"/>
              </a:rPr>
              <a:t>cause inflammation or </a:t>
            </a:r>
            <a:r>
              <a:rPr lang="en-US" sz="2300" dirty="0" smtClean="0">
                <a:solidFill>
                  <a:srgbClr val="00B050"/>
                </a:solidFill>
                <a:latin typeface="Rockwell" panose="02060603020205020403" pitchFamily="18" charset="0"/>
              </a:rPr>
              <a:t>necrosis. Another </a:t>
            </a:r>
            <a:r>
              <a:rPr lang="en-US" sz="2300" dirty="0">
                <a:solidFill>
                  <a:srgbClr val="00B050"/>
                </a:solidFill>
                <a:latin typeface="Rockwell" panose="02060603020205020403" pitchFamily="18" charset="0"/>
              </a:rPr>
              <a:t>type </a:t>
            </a:r>
            <a:r>
              <a:rPr lang="en-US" sz="2300" dirty="0" smtClean="0">
                <a:solidFill>
                  <a:srgbClr val="00B050"/>
                </a:solidFill>
                <a:latin typeface="Rockwell" panose="02060603020205020403" pitchFamily="18" charset="0"/>
              </a:rPr>
              <a:t>of </a:t>
            </a:r>
            <a:r>
              <a:rPr lang="en-IN" sz="2300" dirty="0" smtClean="0">
                <a:solidFill>
                  <a:srgbClr val="00B050"/>
                </a:solidFill>
                <a:latin typeface="Rockwell" panose="02060603020205020403" pitchFamily="18" charset="0"/>
              </a:rPr>
              <a:t>eicosanoid</a:t>
            </a:r>
            <a:r>
              <a:rPr lang="en-IN" sz="2300" dirty="0">
                <a:solidFill>
                  <a:srgbClr val="00B050"/>
                </a:solidFill>
                <a:latin typeface="Rockwell" panose="02060603020205020403" pitchFamily="18" charset="0"/>
              </a:rPr>
              <a:t>, the </a:t>
            </a:r>
            <a:r>
              <a:rPr lang="en-IN" sz="2300" dirty="0" err="1">
                <a:solidFill>
                  <a:srgbClr val="00B050"/>
                </a:solidFill>
                <a:latin typeface="Rockwell" panose="02060603020205020403" pitchFamily="18" charset="0"/>
              </a:rPr>
              <a:t>leukotrienes</a:t>
            </a:r>
            <a:r>
              <a:rPr lang="en-IN" sz="2300" dirty="0">
                <a:solidFill>
                  <a:srgbClr val="00B050"/>
                </a:solidFill>
                <a:latin typeface="Rockwell" panose="02060603020205020403" pitchFamily="18" charset="0"/>
              </a:rPr>
              <a:t> </a:t>
            </a:r>
            <a:r>
              <a:rPr lang="en-IN" sz="2300" dirty="0" smtClean="0">
                <a:solidFill>
                  <a:srgbClr val="00B050"/>
                </a:solidFill>
                <a:latin typeface="Rockwell" panose="02060603020205020403" pitchFamily="18" charset="0"/>
              </a:rPr>
              <a:t>which </a:t>
            </a:r>
            <a:r>
              <a:rPr lang="en-US" sz="2300" dirty="0" smtClean="0">
                <a:solidFill>
                  <a:srgbClr val="00B050"/>
                </a:solidFill>
                <a:latin typeface="Rockwell" panose="02060603020205020403" pitchFamily="18" charset="0"/>
              </a:rPr>
              <a:t>may </a:t>
            </a:r>
            <a:r>
              <a:rPr lang="en-US" sz="2300" dirty="0">
                <a:solidFill>
                  <a:srgbClr val="00B050"/>
                </a:solidFill>
                <a:latin typeface="Rockwell" panose="02060603020205020403" pitchFamily="18" charset="0"/>
              </a:rPr>
              <a:t>cause liver </a:t>
            </a:r>
            <a:r>
              <a:rPr lang="en-US" sz="2300" dirty="0" smtClean="0">
                <a:solidFill>
                  <a:srgbClr val="00B050"/>
                </a:solidFill>
                <a:latin typeface="Rockwell" panose="02060603020205020403" pitchFamily="18" charset="0"/>
              </a:rPr>
              <a:t>injury </a:t>
            </a:r>
            <a:r>
              <a:rPr lang="en-IN" sz="2300" dirty="0" smtClean="0">
                <a:solidFill>
                  <a:srgbClr val="00B050"/>
                </a:solidFill>
                <a:latin typeface="Rockwell" panose="02060603020205020403" pitchFamily="18" charset="0"/>
              </a:rPr>
              <a:t>by </a:t>
            </a:r>
            <a:r>
              <a:rPr lang="en-IN" sz="2300" dirty="0">
                <a:solidFill>
                  <a:srgbClr val="00B050"/>
                </a:solidFill>
                <a:latin typeface="Rockwell" panose="02060603020205020403" pitchFamily="18" charset="0"/>
              </a:rPr>
              <a:t>attracting and </a:t>
            </a:r>
            <a:r>
              <a:rPr lang="en-IN" sz="2300" dirty="0" smtClean="0">
                <a:solidFill>
                  <a:srgbClr val="00B050"/>
                </a:solidFill>
                <a:latin typeface="Rockwell" panose="02060603020205020403" pitchFamily="18" charset="0"/>
              </a:rPr>
              <a:t>activating </a:t>
            </a:r>
            <a:r>
              <a:rPr lang="en-US" sz="2300" dirty="0" smtClean="0">
                <a:solidFill>
                  <a:srgbClr val="00B050"/>
                </a:solidFill>
                <a:latin typeface="Rockwell" panose="02060603020205020403" pitchFamily="18" charset="0"/>
              </a:rPr>
              <a:t>neutrophils</a:t>
            </a:r>
            <a:r>
              <a:rPr lang="en-US" sz="2300" dirty="0">
                <a:solidFill>
                  <a:srgbClr val="00B050"/>
                </a:solidFill>
                <a:latin typeface="Rockwell" panose="02060603020205020403" pitchFamily="18" charset="0"/>
              </a:rPr>
              <a:t>, special white blood </a:t>
            </a:r>
            <a:r>
              <a:rPr lang="en-US" sz="2300" dirty="0" smtClean="0">
                <a:solidFill>
                  <a:srgbClr val="00B050"/>
                </a:solidFill>
                <a:latin typeface="Rockwell" panose="02060603020205020403" pitchFamily="18" charset="0"/>
              </a:rPr>
              <a:t>cells </a:t>
            </a:r>
            <a:r>
              <a:rPr lang="en-IN" sz="2300" dirty="0" smtClean="0">
                <a:solidFill>
                  <a:srgbClr val="00B050"/>
                </a:solidFill>
                <a:latin typeface="Rockwell" panose="02060603020205020403" pitchFamily="18" charset="0"/>
              </a:rPr>
              <a:t>with </a:t>
            </a:r>
            <a:r>
              <a:rPr lang="en-IN" sz="2300" dirty="0">
                <a:solidFill>
                  <a:srgbClr val="00B050"/>
                </a:solidFill>
                <a:latin typeface="Rockwell" panose="02060603020205020403" pitchFamily="18" charset="0"/>
              </a:rPr>
              <a:t>phagocytic properties. </a:t>
            </a:r>
            <a:endParaRPr lang="en-IN" sz="2300" dirty="0" smtClean="0">
              <a:solidFill>
                <a:srgbClr val="00B050"/>
              </a:solidFill>
              <a:latin typeface="Rockwell" panose="02060603020205020403" pitchFamily="18" charset="0"/>
            </a:endParaRPr>
          </a:p>
          <a:p>
            <a:pPr marL="342900" indent="-342900" algn="just">
              <a:buFont typeface="Wingdings" panose="05000000000000000000" pitchFamily="2" charset="2"/>
              <a:buChar char="Ø"/>
            </a:pPr>
            <a:r>
              <a:rPr lang="en-IN" sz="2300" dirty="0" smtClean="0">
                <a:solidFill>
                  <a:srgbClr val="00B050"/>
                </a:solidFill>
                <a:latin typeface="Rockwell" panose="02060603020205020403" pitchFamily="18" charset="0"/>
              </a:rPr>
              <a:t>Long-term </a:t>
            </a:r>
            <a:r>
              <a:rPr lang="en-US" sz="2300" dirty="0" smtClean="0">
                <a:solidFill>
                  <a:srgbClr val="00B050"/>
                </a:solidFill>
                <a:latin typeface="Rockwell" panose="02060603020205020403" pitchFamily="18" charset="0"/>
              </a:rPr>
              <a:t>alcohol </a:t>
            </a:r>
            <a:r>
              <a:rPr lang="en-US" sz="2300" dirty="0">
                <a:solidFill>
                  <a:srgbClr val="00B050"/>
                </a:solidFill>
                <a:latin typeface="Rockwell" panose="02060603020205020403" pitchFamily="18" charset="0"/>
              </a:rPr>
              <a:t>consumption alters the </a:t>
            </a:r>
            <a:r>
              <a:rPr lang="en-US" sz="2300" dirty="0" smtClean="0">
                <a:solidFill>
                  <a:srgbClr val="00B050"/>
                </a:solidFill>
                <a:latin typeface="Rockwell" panose="02060603020205020403" pitchFamily="18" charset="0"/>
              </a:rPr>
              <a:t>balance of </a:t>
            </a:r>
            <a:r>
              <a:rPr lang="en-US" sz="2300" dirty="0">
                <a:solidFill>
                  <a:srgbClr val="00B050"/>
                </a:solidFill>
                <a:latin typeface="Rockwell" panose="02060603020205020403" pitchFamily="18" charset="0"/>
              </a:rPr>
              <a:t>eicosanoids in the liver by </a:t>
            </a:r>
            <a:r>
              <a:rPr lang="en-US" sz="2300" dirty="0" smtClean="0">
                <a:solidFill>
                  <a:srgbClr val="00B050"/>
                </a:solidFill>
                <a:latin typeface="Rockwell" panose="02060603020205020403" pitchFamily="18" charset="0"/>
              </a:rPr>
              <a:t>decreasing </a:t>
            </a:r>
            <a:r>
              <a:rPr lang="en-IN" sz="2300" dirty="0" smtClean="0">
                <a:solidFill>
                  <a:srgbClr val="00B050"/>
                </a:solidFill>
                <a:latin typeface="Rockwell" panose="02060603020205020403" pitchFamily="18" charset="0"/>
              </a:rPr>
              <a:t>the </a:t>
            </a:r>
            <a:r>
              <a:rPr lang="en-IN" sz="2300" dirty="0">
                <a:solidFill>
                  <a:srgbClr val="00B050"/>
                </a:solidFill>
                <a:latin typeface="Rockwell" panose="02060603020205020403" pitchFamily="18" charset="0"/>
              </a:rPr>
              <a:t>production of </a:t>
            </a:r>
            <a:r>
              <a:rPr lang="en-IN" sz="2300" dirty="0" smtClean="0">
                <a:solidFill>
                  <a:srgbClr val="00B050"/>
                </a:solidFill>
                <a:latin typeface="Rockwell" panose="02060603020205020403" pitchFamily="18" charset="0"/>
              </a:rPr>
              <a:t>cell-protective prostaglandins </a:t>
            </a:r>
            <a:r>
              <a:rPr lang="en-IN" sz="2300" dirty="0">
                <a:solidFill>
                  <a:srgbClr val="00B050"/>
                </a:solidFill>
                <a:latin typeface="Rockwell" panose="02060603020205020403" pitchFamily="18" charset="0"/>
              </a:rPr>
              <a:t>and </a:t>
            </a:r>
            <a:r>
              <a:rPr lang="en-IN" sz="2300" dirty="0" err="1">
                <a:solidFill>
                  <a:srgbClr val="00B050"/>
                </a:solidFill>
                <a:latin typeface="Rockwell" panose="02060603020205020403" pitchFamily="18" charset="0"/>
              </a:rPr>
              <a:t>prostacyclins</a:t>
            </a:r>
            <a:r>
              <a:rPr lang="en-IN" sz="2300" dirty="0">
                <a:solidFill>
                  <a:srgbClr val="00B050"/>
                </a:solidFill>
                <a:latin typeface="Rockwell" panose="02060603020205020403" pitchFamily="18" charset="0"/>
              </a:rPr>
              <a:t> </a:t>
            </a:r>
            <a:r>
              <a:rPr lang="en-IN" sz="2300" dirty="0" smtClean="0">
                <a:solidFill>
                  <a:srgbClr val="00B050"/>
                </a:solidFill>
                <a:latin typeface="Rockwell" panose="02060603020205020403" pitchFamily="18" charset="0"/>
              </a:rPr>
              <a:t>and </a:t>
            </a:r>
            <a:r>
              <a:rPr lang="en-US" sz="2300" dirty="0" smtClean="0">
                <a:solidFill>
                  <a:srgbClr val="00B050"/>
                </a:solidFill>
                <a:latin typeface="Rockwell" panose="02060603020205020403" pitchFamily="18" charset="0"/>
              </a:rPr>
              <a:t>by </a:t>
            </a:r>
            <a:r>
              <a:rPr lang="en-US" sz="2300" dirty="0">
                <a:solidFill>
                  <a:srgbClr val="00B050"/>
                </a:solidFill>
                <a:latin typeface="Rockwell" panose="02060603020205020403" pitchFamily="18" charset="0"/>
              </a:rPr>
              <a:t>increasing the synthesis of </a:t>
            </a:r>
            <a:r>
              <a:rPr lang="en-US" sz="2300" dirty="0" smtClean="0">
                <a:solidFill>
                  <a:srgbClr val="00B050"/>
                </a:solidFill>
                <a:latin typeface="Rockwell" panose="02060603020205020403" pitchFamily="18" charset="0"/>
              </a:rPr>
              <a:t>the </a:t>
            </a:r>
            <a:r>
              <a:rPr lang="en-IN" sz="2300" dirty="0" smtClean="0">
                <a:solidFill>
                  <a:srgbClr val="00B050"/>
                </a:solidFill>
                <a:latin typeface="Rockwell" panose="02060603020205020403" pitchFamily="18" charset="0"/>
              </a:rPr>
              <a:t>harmful </a:t>
            </a:r>
            <a:r>
              <a:rPr lang="en-IN" sz="2300" dirty="0">
                <a:solidFill>
                  <a:srgbClr val="00B050"/>
                </a:solidFill>
                <a:latin typeface="Rockwell" panose="02060603020205020403" pitchFamily="18" charset="0"/>
              </a:rPr>
              <a:t>eicosanoid</a:t>
            </a:r>
          </a:p>
        </p:txBody>
      </p:sp>
    </p:spTree>
    <p:extLst>
      <p:ext uri="{BB962C8B-B14F-4D97-AF65-F5344CB8AC3E}">
        <p14:creationId xmlns:p14="http://schemas.microsoft.com/office/powerpoint/2010/main" val="3790707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
            <a:ext cx="9143999" cy="4501232"/>
          </a:xfrm>
          <a:prstGeom prst="rect">
            <a:avLst/>
          </a:prstGeom>
        </p:spPr>
        <p:txBody>
          <a:bodyPr wrap="square" lIns="68580" tIns="34290" rIns="68580" bIns="34290">
            <a:spAutoFit/>
          </a:bodyPr>
          <a:lstStyle/>
          <a:p>
            <a:pPr marL="342900" indent="-342900" algn="just">
              <a:buFont typeface="Wingdings" panose="05000000000000000000" pitchFamily="2" charset="2"/>
              <a:buChar char="Ø"/>
            </a:pPr>
            <a:r>
              <a:rPr lang="en-US" sz="2400" b="1" i="1" dirty="0">
                <a:solidFill>
                  <a:srgbClr val="00B050"/>
                </a:solidFill>
                <a:latin typeface="Rockwell" panose="02060603020205020403" pitchFamily="18" charset="0"/>
              </a:rPr>
              <a:t>Cytokines. </a:t>
            </a:r>
            <a:r>
              <a:rPr lang="en-US" sz="2400" dirty="0">
                <a:solidFill>
                  <a:srgbClr val="00B050"/>
                </a:solidFill>
                <a:latin typeface="Rockwell" panose="02060603020205020403" pitchFamily="18" charset="0"/>
              </a:rPr>
              <a:t>Cytokines are a family </a:t>
            </a:r>
            <a:r>
              <a:rPr lang="en-US" sz="2400" dirty="0" smtClean="0">
                <a:solidFill>
                  <a:srgbClr val="00B050"/>
                </a:solidFill>
                <a:latin typeface="Rockwell" panose="02060603020205020403" pitchFamily="18" charset="0"/>
              </a:rPr>
              <a:t>of chemicals </a:t>
            </a:r>
            <a:r>
              <a:rPr lang="en-US" sz="2400" dirty="0">
                <a:solidFill>
                  <a:srgbClr val="00B050"/>
                </a:solidFill>
                <a:latin typeface="Rockwell" panose="02060603020205020403" pitchFamily="18" charset="0"/>
              </a:rPr>
              <a:t>produced by various </a:t>
            </a:r>
            <a:r>
              <a:rPr lang="en-US" sz="2400" dirty="0" smtClean="0">
                <a:solidFill>
                  <a:srgbClr val="00B050"/>
                </a:solidFill>
                <a:latin typeface="Rockwell" panose="02060603020205020403" pitchFamily="18" charset="0"/>
              </a:rPr>
              <a:t>immune </a:t>
            </a:r>
            <a:r>
              <a:rPr lang="en-IN" sz="2400" dirty="0" smtClean="0">
                <a:solidFill>
                  <a:srgbClr val="00B050"/>
                </a:solidFill>
                <a:latin typeface="Rockwell" panose="02060603020205020403" pitchFamily="18" charset="0"/>
              </a:rPr>
              <a:t>system </a:t>
            </a:r>
            <a:r>
              <a:rPr lang="en-IN" sz="2400" dirty="0">
                <a:solidFill>
                  <a:srgbClr val="00B050"/>
                </a:solidFill>
                <a:latin typeface="Rockwell" panose="02060603020205020403" pitchFamily="18" charset="0"/>
              </a:rPr>
              <a:t>cells, including </a:t>
            </a:r>
            <a:r>
              <a:rPr lang="en-IN" sz="2400" dirty="0" smtClean="0">
                <a:solidFill>
                  <a:srgbClr val="00B050"/>
                </a:solidFill>
                <a:latin typeface="Rockwell" panose="02060603020205020403" pitchFamily="18" charset="0"/>
              </a:rPr>
              <a:t>the </a:t>
            </a:r>
            <a:r>
              <a:rPr lang="en-US" sz="2400" dirty="0" err="1" smtClean="0">
                <a:solidFill>
                  <a:srgbClr val="00B050"/>
                </a:solidFill>
                <a:latin typeface="Rockwell" panose="02060603020205020403" pitchFamily="18" charset="0"/>
              </a:rPr>
              <a:t>Kupffer</a:t>
            </a:r>
            <a:r>
              <a:rPr lang="en-US" sz="2400" dirty="0" smtClean="0">
                <a:solidFill>
                  <a:srgbClr val="00B050"/>
                </a:solidFill>
                <a:latin typeface="Rockwell" panose="02060603020205020403" pitchFamily="18" charset="0"/>
              </a:rPr>
              <a:t> </a:t>
            </a:r>
            <a:r>
              <a:rPr lang="en-US" sz="2400" dirty="0">
                <a:solidFill>
                  <a:srgbClr val="00B050"/>
                </a:solidFill>
                <a:latin typeface="Rockwell" panose="02060603020205020403" pitchFamily="18" charset="0"/>
              </a:rPr>
              <a:t>cells of the liver. </a:t>
            </a:r>
            <a:endParaRPr lang="en-US" sz="2400" dirty="0" smtClean="0">
              <a:solidFill>
                <a:srgbClr val="00B050"/>
              </a:solidFill>
              <a:latin typeface="Rockwell" panose="02060603020205020403" pitchFamily="18" charset="0"/>
            </a:endParaRPr>
          </a:p>
          <a:p>
            <a:pPr marL="342900" indent="-342900" algn="just">
              <a:buFont typeface="Wingdings" panose="05000000000000000000" pitchFamily="2" charset="2"/>
              <a:buChar char="Ø"/>
            </a:pPr>
            <a:r>
              <a:rPr lang="en-US" sz="2400" dirty="0" smtClean="0">
                <a:solidFill>
                  <a:srgbClr val="00B050"/>
                </a:solidFill>
                <a:latin typeface="Rockwell" panose="02060603020205020403" pitchFamily="18" charset="0"/>
              </a:rPr>
              <a:t>Patients </a:t>
            </a:r>
            <a:r>
              <a:rPr lang="en-US" sz="2400" dirty="0">
                <a:solidFill>
                  <a:srgbClr val="00B050"/>
                </a:solidFill>
                <a:latin typeface="Rockwell" panose="02060603020205020403" pitchFamily="18" charset="0"/>
              </a:rPr>
              <a:t>with alcoholic </a:t>
            </a:r>
            <a:r>
              <a:rPr lang="en-US" sz="2400" dirty="0" smtClean="0">
                <a:solidFill>
                  <a:srgbClr val="00B050"/>
                </a:solidFill>
                <a:latin typeface="Rockwell" panose="02060603020205020403" pitchFamily="18" charset="0"/>
              </a:rPr>
              <a:t>hepatitis frequently </a:t>
            </a:r>
            <a:r>
              <a:rPr lang="en-US" sz="2400" dirty="0">
                <a:solidFill>
                  <a:srgbClr val="00B050"/>
                </a:solidFill>
                <a:latin typeface="Rockwell" panose="02060603020205020403" pitchFamily="18" charset="0"/>
              </a:rPr>
              <a:t>have high levels of cytokines</a:t>
            </a:r>
          </a:p>
          <a:p>
            <a:pPr marL="342900" indent="-342900" algn="just">
              <a:buFont typeface="Wingdings" panose="05000000000000000000" pitchFamily="2" charset="2"/>
              <a:buChar char="Ø"/>
            </a:pPr>
            <a:r>
              <a:rPr lang="en-US" sz="2400" dirty="0">
                <a:solidFill>
                  <a:srgbClr val="00B050"/>
                </a:solidFill>
                <a:latin typeface="Rockwell" panose="02060603020205020403" pitchFamily="18" charset="0"/>
              </a:rPr>
              <a:t>in their bloodstream, </a:t>
            </a:r>
            <a:r>
              <a:rPr lang="en-US" sz="2400" dirty="0" smtClean="0">
                <a:solidFill>
                  <a:srgbClr val="00B050"/>
                </a:solidFill>
                <a:latin typeface="Rockwell" panose="02060603020205020403" pitchFamily="18" charset="0"/>
              </a:rPr>
              <a:t>including tumor </a:t>
            </a:r>
            <a:r>
              <a:rPr lang="en-US" sz="2400" dirty="0">
                <a:solidFill>
                  <a:srgbClr val="00B050"/>
                </a:solidFill>
                <a:latin typeface="Rockwell" panose="02060603020205020403" pitchFamily="18" charset="0"/>
              </a:rPr>
              <a:t>necrosis factor alpha (TNF-α</a:t>
            </a:r>
            <a:r>
              <a:rPr lang="en-US" sz="2400" dirty="0" smtClean="0">
                <a:solidFill>
                  <a:srgbClr val="00B050"/>
                </a:solidFill>
                <a:latin typeface="Rockwell" panose="02060603020205020403" pitchFamily="18" charset="0"/>
              </a:rPr>
              <a:t>). TNF-α</a:t>
            </a:r>
            <a:r>
              <a:rPr lang="en-US" sz="2400" dirty="0">
                <a:solidFill>
                  <a:srgbClr val="00B050"/>
                </a:solidFill>
                <a:latin typeface="Rockwell" panose="02060603020205020403" pitchFamily="18" charset="0"/>
              </a:rPr>
              <a:t>, </a:t>
            </a:r>
            <a:r>
              <a:rPr lang="en-US" sz="2400" dirty="0" smtClean="0">
                <a:solidFill>
                  <a:srgbClr val="00B050"/>
                </a:solidFill>
                <a:latin typeface="Rockwell" panose="02060603020205020403" pitchFamily="18" charset="0"/>
              </a:rPr>
              <a:t>produced primarily </a:t>
            </a:r>
            <a:r>
              <a:rPr lang="en-US" sz="2400" dirty="0">
                <a:solidFill>
                  <a:srgbClr val="00B050"/>
                </a:solidFill>
                <a:latin typeface="Rockwell" panose="02060603020205020403" pitchFamily="18" charset="0"/>
              </a:rPr>
              <a:t>by </a:t>
            </a:r>
            <a:r>
              <a:rPr lang="en-US" sz="2400" dirty="0" err="1">
                <a:solidFill>
                  <a:srgbClr val="00B050"/>
                </a:solidFill>
                <a:latin typeface="Rockwell" panose="02060603020205020403" pitchFamily="18" charset="0"/>
              </a:rPr>
              <a:t>Kupffer</a:t>
            </a:r>
            <a:r>
              <a:rPr lang="en-US" sz="2400" dirty="0">
                <a:solidFill>
                  <a:srgbClr val="00B050"/>
                </a:solidFill>
                <a:latin typeface="Rockwell" panose="02060603020205020403" pitchFamily="18" charset="0"/>
              </a:rPr>
              <a:t> cells, </a:t>
            </a:r>
            <a:r>
              <a:rPr lang="en-US" sz="2400" dirty="0" smtClean="0">
                <a:solidFill>
                  <a:srgbClr val="00B050"/>
                </a:solidFill>
                <a:latin typeface="Rockwell" panose="02060603020205020403" pitchFamily="18" charset="0"/>
              </a:rPr>
              <a:t>may cause </a:t>
            </a:r>
            <a:r>
              <a:rPr lang="en-US" sz="2400" dirty="0">
                <a:solidFill>
                  <a:srgbClr val="00B050"/>
                </a:solidFill>
                <a:latin typeface="Rockwell" panose="02060603020205020403" pitchFamily="18" charset="0"/>
              </a:rPr>
              <a:t>liver injury directly or indirectly.</a:t>
            </a:r>
          </a:p>
          <a:p>
            <a:pPr marL="342900" indent="-342900" algn="just">
              <a:buFont typeface="Wingdings" panose="05000000000000000000" pitchFamily="2" charset="2"/>
              <a:buChar char="Ø"/>
            </a:pPr>
            <a:r>
              <a:rPr lang="en-US" sz="2400" dirty="0">
                <a:solidFill>
                  <a:srgbClr val="00B050"/>
                </a:solidFill>
                <a:latin typeface="Rockwell" panose="02060603020205020403" pitchFamily="18" charset="0"/>
              </a:rPr>
              <a:t>First, evidence suggests that </a:t>
            </a:r>
            <a:r>
              <a:rPr lang="en-US" sz="2400" dirty="0" smtClean="0">
                <a:solidFill>
                  <a:srgbClr val="00B050"/>
                </a:solidFill>
                <a:latin typeface="Rockwell" panose="02060603020205020403" pitchFamily="18" charset="0"/>
              </a:rPr>
              <a:t>TNF-α might </a:t>
            </a:r>
            <a:r>
              <a:rPr lang="en-US" sz="2400" dirty="0">
                <a:solidFill>
                  <a:srgbClr val="00B050"/>
                </a:solidFill>
                <a:latin typeface="Rockwell" panose="02060603020205020403" pitchFamily="18" charset="0"/>
              </a:rPr>
              <a:t>be directly toxic to liver cells. Second, TNF-α stimulates the liver </a:t>
            </a:r>
            <a:r>
              <a:rPr lang="en-US" sz="2400" dirty="0" smtClean="0">
                <a:solidFill>
                  <a:srgbClr val="00B050"/>
                </a:solidFill>
                <a:latin typeface="Rockwell" panose="02060603020205020403" pitchFamily="18" charset="0"/>
              </a:rPr>
              <a:t>to produce </a:t>
            </a:r>
            <a:r>
              <a:rPr lang="en-US" sz="2400" dirty="0">
                <a:solidFill>
                  <a:srgbClr val="00B050"/>
                </a:solidFill>
                <a:latin typeface="Rockwell" panose="02060603020205020403" pitchFamily="18" charset="0"/>
              </a:rPr>
              <a:t>other cytokines, which </a:t>
            </a:r>
            <a:r>
              <a:rPr lang="en-US" sz="2400" dirty="0" smtClean="0">
                <a:solidFill>
                  <a:srgbClr val="00B050"/>
                </a:solidFill>
                <a:latin typeface="Rockwell" panose="02060603020205020403" pitchFamily="18" charset="0"/>
              </a:rPr>
              <a:t>attract white </a:t>
            </a:r>
            <a:r>
              <a:rPr lang="en-US" sz="2400" dirty="0">
                <a:solidFill>
                  <a:srgbClr val="00B050"/>
                </a:solidFill>
                <a:latin typeface="Rockwell" panose="02060603020205020403" pitchFamily="18" charset="0"/>
              </a:rPr>
              <a:t>blood cells to the liver and </a:t>
            </a:r>
            <a:r>
              <a:rPr lang="en-US" sz="2400" dirty="0" smtClean="0">
                <a:solidFill>
                  <a:srgbClr val="00B050"/>
                </a:solidFill>
                <a:latin typeface="Rockwell" panose="02060603020205020403" pitchFamily="18" charset="0"/>
              </a:rPr>
              <a:t>stimulate them </a:t>
            </a:r>
            <a:r>
              <a:rPr lang="en-US" sz="2400" dirty="0">
                <a:solidFill>
                  <a:srgbClr val="00B050"/>
                </a:solidFill>
                <a:latin typeface="Rockwell" panose="02060603020205020403" pitchFamily="18" charset="0"/>
              </a:rPr>
              <a:t>to release free radicals </a:t>
            </a:r>
            <a:r>
              <a:rPr lang="en-US" sz="2400" dirty="0" smtClean="0">
                <a:solidFill>
                  <a:srgbClr val="00B050"/>
                </a:solidFill>
                <a:latin typeface="Rockwell" panose="02060603020205020403" pitchFamily="18" charset="0"/>
              </a:rPr>
              <a:t>and toxic </a:t>
            </a:r>
            <a:r>
              <a:rPr lang="en-US" sz="2400" dirty="0">
                <a:solidFill>
                  <a:srgbClr val="00B050"/>
                </a:solidFill>
                <a:latin typeface="Rockwell" panose="02060603020205020403" pitchFamily="18" charset="0"/>
              </a:rPr>
              <a:t>enzymes.</a:t>
            </a:r>
            <a:endParaRPr lang="en-IN" sz="2400" dirty="0">
              <a:solidFill>
                <a:srgbClr val="00B050"/>
              </a:solidFill>
              <a:latin typeface="Rockwell" panose="02060603020205020403" pitchFamily="18" charset="0"/>
            </a:endParaRPr>
          </a:p>
        </p:txBody>
      </p:sp>
    </p:spTree>
    <p:extLst>
      <p:ext uri="{BB962C8B-B14F-4D97-AF65-F5344CB8AC3E}">
        <p14:creationId xmlns:p14="http://schemas.microsoft.com/office/powerpoint/2010/main" val="2299209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144001" cy="4870564"/>
          </a:xfrm>
          <a:prstGeom prst="rect">
            <a:avLst/>
          </a:prstGeom>
        </p:spPr>
        <p:txBody>
          <a:bodyPr wrap="square" lIns="68580" tIns="34290" rIns="68580" bIns="34290">
            <a:spAutoFit/>
          </a:bodyPr>
          <a:lstStyle/>
          <a:p>
            <a:pPr marL="342900" indent="-342900" algn="just">
              <a:buFont typeface="Wingdings" panose="05000000000000000000" pitchFamily="2" charset="2"/>
              <a:buChar char="Ø"/>
            </a:pPr>
            <a:r>
              <a:rPr lang="en-US" sz="2400" dirty="0" smtClean="0">
                <a:solidFill>
                  <a:srgbClr val="00B050"/>
                </a:solidFill>
                <a:latin typeface="Rockwell" panose="02060603020205020403" pitchFamily="18" charset="0"/>
              </a:rPr>
              <a:t>Epidemiological studies </a:t>
            </a:r>
            <a:r>
              <a:rPr lang="en-US" sz="2400" dirty="0">
                <a:solidFill>
                  <a:srgbClr val="00B050"/>
                </a:solidFill>
                <a:latin typeface="Rockwell" panose="02060603020205020403" pitchFamily="18" charset="0"/>
              </a:rPr>
              <a:t>suggest that a threshold </a:t>
            </a:r>
            <a:r>
              <a:rPr lang="en-US" sz="2400" dirty="0" smtClean="0">
                <a:solidFill>
                  <a:srgbClr val="00B050"/>
                </a:solidFill>
                <a:latin typeface="Rockwell" panose="02060603020205020403" pitchFamily="18" charset="0"/>
              </a:rPr>
              <a:t>dose of </a:t>
            </a:r>
            <a:r>
              <a:rPr lang="en-US" sz="2400" dirty="0">
                <a:solidFill>
                  <a:srgbClr val="00B050"/>
                </a:solidFill>
                <a:latin typeface="Rockwell" panose="02060603020205020403" pitchFamily="18" charset="0"/>
              </a:rPr>
              <a:t>alcohol must be consumed </a:t>
            </a:r>
            <a:r>
              <a:rPr lang="en-US" sz="2400" dirty="0" smtClean="0">
                <a:solidFill>
                  <a:srgbClr val="00B050"/>
                </a:solidFill>
                <a:latin typeface="Rockwell" panose="02060603020205020403" pitchFamily="18" charset="0"/>
              </a:rPr>
              <a:t>for serious </a:t>
            </a:r>
            <a:r>
              <a:rPr lang="en-US" sz="2400" dirty="0">
                <a:solidFill>
                  <a:srgbClr val="00B050"/>
                </a:solidFill>
                <a:latin typeface="Rockwell" panose="02060603020205020403" pitchFamily="18" charset="0"/>
              </a:rPr>
              <a:t>liver injury to become </a:t>
            </a:r>
            <a:r>
              <a:rPr lang="en-US" sz="2400" dirty="0" smtClean="0">
                <a:solidFill>
                  <a:srgbClr val="00B050"/>
                </a:solidFill>
                <a:latin typeface="Rockwell" panose="02060603020205020403" pitchFamily="18" charset="0"/>
              </a:rPr>
              <a:t>apparent. </a:t>
            </a:r>
            <a:r>
              <a:rPr lang="en-US" sz="2400" dirty="0">
                <a:solidFill>
                  <a:srgbClr val="00B050"/>
                </a:solidFill>
                <a:latin typeface="Rockwell" panose="02060603020205020403" pitchFamily="18" charset="0"/>
              </a:rPr>
              <a:t>For men, </a:t>
            </a:r>
            <a:r>
              <a:rPr lang="en-US" sz="2400" dirty="0" smtClean="0">
                <a:solidFill>
                  <a:srgbClr val="00B050"/>
                </a:solidFill>
                <a:latin typeface="Rockwell" panose="02060603020205020403" pitchFamily="18" charset="0"/>
              </a:rPr>
              <a:t>this dose </a:t>
            </a:r>
            <a:r>
              <a:rPr lang="en-US" sz="2400" dirty="0">
                <a:solidFill>
                  <a:srgbClr val="00B050"/>
                </a:solidFill>
                <a:latin typeface="Rockwell" panose="02060603020205020403" pitchFamily="18" charset="0"/>
              </a:rPr>
              <a:t>amounts to 600 kilograms (</a:t>
            </a:r>
            <a:r>
              <a:rPr lang="en-US" sz="2400" dirty="0" smtClean="0">
                <a:solidFill>
                  <a:srgbClr val="00B050"/>
                </a:solidFill>
                <a:latin typeface="Rockwell" panose="02060603020205020403" pitchFamily="18" charset="0"/>
              </a:rPr>
              <a:t>kg) taken </a:t>
            </a:r>
            <a:r>
              <a:rPr lang="en-US" sz="2400" dirty="0">
                <a:solidFill>
                  <a:srgbClr val="00B050"/>
                </a:solidFill>
                <a:latin typeface="Rockwell" panose="02060603020205020403" pitchFamily="18" charset="0"/>
              </a:rPr>
              <a:t>chronically over many years, </a:t>
            </a:r>
            <a:r>
              <a:rPr lang="en-US" sz="2400" dirty="0" smtClean="0">
                <a:solidFill>
                  <a:srgbClr val="00B050"/>
                </a:solidFill>
                <a:latin typeface="Rockwell" panose="02060603020205020403" pitchFamily="18" charset="0"/>
              </a:rPr>
              <a:t>an intake </a:t>
            </a:r>
            <a:r>
              <a:rPr lang="en-US" sz="2400" dirty="0">
                <a:solidFill>
                  <a:srgbClr val="00B050"/>
                </a:solidFill>
                <a:latin typeface="Rockwell" panose="02060603020205020403" pitchFamily="18" charset="0"/>
              </a:rPr>
              <a:t>that can be achieved by consuming approximately 72 ounces (</a:t>
            </a:r>
            <a:r>
              <a:rPr lang="en-US" sz="2400" dirty="0" err="1" smtClean="0">
                <a:solidFill>
                  <a:srgbClr val="00B050"/>
                </a:solidFill>
                <a:latin typeface="Rockwell" panose="02060603020205020403" pitchFamily="18" charset="0"/>
              </a:rPr>
              <a:t>oz</a:t>
            </a:r>
            <a:r>
              <a:rPr lang="en-US" sz="2400" dirty="0" smtClean="0">
                <a:solidFill>
                  <a:srgbClr val="00B050"/>
                </a:solidFill>
                <a:latin typeface="Rockwell" panose="02060603020205020403" pitchFamily="18" charset="0"/>
              </a:rPr>
              <a:t>) of </a:t>
            </a:r>
            <a:r>
              <a:rPr lang="en-US" sz="2400" dirty="0">
                <a:solidFill>
                  <a:srgbClr val="00B050"/>
                </a:solidFill>
                <a:latin typeface="Rockwell" panose="02060603020205020403" pitchFamily="18" charset="0"/>
              </a:rPr>
              <a:t>beer, 1 liter of wine, or 8 </a:t>
            </a:r>
            <a:r>
              <a:rPr lang="en-US" sz="2400" dirty="0" err="1">
                <a:solidFill>
                  <a:srgbClr val="00B050"/>
                </a:solidFill>
                <a:latin typeface="Rockwell" panose="02060603020205020403" pitchFamily="18" charset="0"/>
              </a:rPr>
              <a:t>oz</a:t>
            </a:r>
            <a:r>
              <a:rPr lang="en-US" sz="2400" dirty="0">
                <a:solidFill>
                  <a:srgbClr val="00B050"/>
                </a:solidFill>
                <a:latin typeface="Rockwell" panose="02060603020205020403" pitchFamily="18" charset="0"/>
              </a:rPr>
              <a:t> distilled spirits (i.e., 5–6 </a:t>
            </a:r>
            <a:r>
              <a:rPr lang="en-US" sz="2400" dirty="0" smtClean="0">
                <a:solidFill>
                  <a:srgbClr val="00B050"/>
                </a:solidFill>
                <a:latin typeface="Rockwell" panose="02060603020205020403" pitchFamily="18" charset="0"/>
              </a:rPr>
              <a:t>standard drinks ) </a:t>
            </a:r>
            <a:r>
              <a:rPr lang="en-US" sz="2400" dirty="0">
                <a:solidFill>
                  <a:srgbClr val="00B050"/>
                </a:solidFill>
                <a:latin typeface="Rockwell" panose="02060603020205020403" pitchFamily="18" charset="0"/>
              </a:rPr>
              <a:t>daily for 20 years. </a:t>
            </a:r>
            <a:endParaRPr lang="en-US" sz="2400" dirty="0" smtClean="0">
              <a:solidFill>
                <a:srgbClr val="00B050"/>
              </a:solidFill>
              <a:latin typeface="Rockwell" panose="02060603020205020403" pitchFamily="18" charset="0"/>
            </a:endParaRPr>
          </a:p>
          <a:p>
            <a:pPr marL="342900" indent="-342900" algn="just">
              <a:buFont typeface="Wingdings" panose="05000000000000000000" pitchFamily="2" charset="2"/>
              <a:buChar char="Ø"/>
            </a:pPr>
            <a:r>
              <a:rPr lang="en-US" sz="2400" dirty="0" smtClean="0">
                <a:solidFill>
                  <a:srgbClr val="00B050"/>
                </a:solidFill>
                <a:latin typeface="Rockwell" panose="02060603020205020403" pitchFamily="18" charset="0"/>
              </a:rPr>
              <a:t>For </a:t>
            </a:r>
            <a:r>
              <a:rPr lang="en-US" sz="2400" dirty="0">
                <a:solidFill>
                  <a:srgbClr val="00B050"/>
                </a:solidFill>
                <a:latin typeface="Rockwell" panose="02060603020205020403" pitchFamily="18" charset="0"/>
              </a:rPr>
              <a:t>women, the threshold dose is one-fourth </a:t>
            </a:r>
            <a:r>
              <a:rPr lang="en-US" sz="2400" dirty="0" smtClean="0">
                <a:solidFill>
                  <a:srgbClr val="00B050"/>
                </a:solidFill>
                <a:latin typeface="Rockwell" panose="02060603020205020403" pitchFamily="18" charset="0"/>
              </a:rPr>
              <a:t>to one-half </a:t>
            </a:r>
            <a:r>
              <a:rPr lang="en-US" sz="2400" dirty="0">
                <a:solidFill>
                  <a:srgbClr val="00B050"/>
                </a:solidFill>
                <a:latin typeface="Rockwell" panose="02060603020205020403" pitchFamily="18" charset="0"/>
              </a:rPr>
              <a:t>that amount. </a:t>
            </a:r>
            <a:endParaRPr lang="en-US" sz="2400" dirty="0" smtClean="0">
              <a:solidFill>
                <a:srgbClr val="00B050"/>
              </a:solidFill>
              <a:latin typeface="Rockwell" panose="02060603020205020403" pitchFamily="18" charset="0"/>
            </a:endParaRPr>
          </a:p>
          <a:p>
            <a:pPr marL="342900" indent="-342900" algn="just">
              <a:buFont typeface="Wingdings" panose="05000000000000000000" pitchFamily="2" charset="2"/>
              <a:buChar char="Ø"/>
            </a:pPr>
            <a:r>
              <a:rPr lang="en-US" sz="2400" dirty="0" smtClean="0">
                <a:solidFill>
                  <a:srgbClr val="00B050"/>
                </a:solidFill>
                <a:latin typeface="Rockwell" panose="02060603020205020403" pitchFamily="18" charset="0"/>
              </a:rPr>
              <a:t>An </a:t>
            </a:r>
            <a:r>
              <a:rPr lang="en-US" sz="2400" dirty="0">
                <a:solidFill>
                  <a:srgbClr val="00B050"/>
                </a:solidFill>
                <a:latin typeface="Rockwell" panose="02060603020205020403" pitchFamily="18" charset="0"/>
              </a:rPr>
              <a:t>understanding of alcohol metabolism provides the basis for understanding alcohol-induced liver damage. </a:t>
            </a:r>
            <a:endParaRPr lang="en-US" sz="2400" dirty="0" smtClean="0">
              <a:solidFill>
                <a:srgbClr val="00B050"/>
              </a:solidFill>
              <a:latin typeface="Rockwell" panose="02060603020205020403" pitchFamily="18" charset="0"/>
            </a:endParaRPr>
          </a:p>
          <a:p>
            <a:pPr marL="342900" indent="-342900" algn="just">
              <a:buFont typeface="Wingdings" panose="05000000000000000000" pitchFamily="2" charset="2"/>
              <a:buChar char="Ø"/>
            </a:pPr>
            <a:r>
              <a:rPr lang="en-US" sz="2400" dirty="0" smtClean="0">
                <a:solidFill>
                  <a:srgbClr val="00B050"/>
                </a:solidFill>
                <a:latin typeface="Rockwell" panose="02060603020205020403" pitchFamily="18" charset="0"/>
              </a:rPr>
              <a:t>Most </a:t>
            </a:r>
            <a:r>
              <a:rPr lang="en-US" sz="2400" dirty="0">
                <a:solidFill>
                  <a:srgbClr val="00B050"/>
                </a:solidFill>
                <a:latin typeface="Rockwell" panose="02060603020205020403" pitchFamily="18" charset="0"/>
              </a:rPr>
              <a:t>of the alcohol that people drink is metabolized in the liver. </a:t>
            </a:r>
            <a:endParaRPr lang="en-IN" sz="2400" dirty="0">
              <a:solidFill>
                <a:srgbClr val="00B050"/>
              </a:solidFill>
              <a:latin typeface="Rockwell" panose="02060603020205020403" pitchFamily="18" charset="0"/>
            </a:endParaRPr>
          </a:p>
        </p:txBody>
      </p:sp>
    </p:spTree>
    <p:extLst>
      <p:ext uri="{BB962C8B-B14F-4D97-AF65-F5344CB8AC3E}">
        <p14:creationId xmlns:p14="http://schemas.microsoft.com/office/powerpoint/2010/main" val="27055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701287"/>
          </a:xfrm>
          <a:prstGeom prst="rect">
            <a:avLst/>
          </a:prstGeom>
        </p:spPr>
        <p:txBody>
          <a:bodyPr wrap="square" lIns="68580" tIns="34290" rIns="68580" bIns="34290">
            <a:spAutoFit/>
          </a:bodyPr>
          <a:lstStyle/>
          <a:p>
            <a:pPr algn="just"/>
            <a:r>
              <a:rPr lang="en-US" sz="2100" b="1" dirty="0">
                <a:solidFill>
                  <a:srgbClr val="00B050"/>
                </a:solidFill>
                <a:latin typeface="Rockwell" panose="02060603020205020403" pitchFamily="18" charset="0"/>
              </a:rPr>
              <a:t>Endotoxins. </a:t>
            </a:r>
            <a:endParaRPr lang="en-US" sz="2100" b="1" dirty="0" smtClean="0">
              <a:solidFill>
                <a:srgbClr val="00B050"/>
              </a:solidFill>
              <a:latin typeface="Rockwell" panose="02060603020205020403" pitchFamily="18" charset="0"/>
            </a:endParaRPr>
          </a:p>
          <a:p>
            <a:pPr algn="just"/>
            <a:r>
              <a:rPr lang="en-US" sz="2000" dirty="0" smtClean="0">
                <a:solidFill>
                  <a:srgbClr val="00B050"/>
                </a:solidFill>
                <a:latin typeface="Rockwell" panose="02060603020205020403" pitchFamily="18" charset="0"/>
              </a:rPr>
              <a:t>Endotoxins </a:t>
            </a:r>
            <a:r>
              <a:rPr lang="en-US" sz="2000" dirty="0">
                <a:solidFill>
                  <a:srgbClr val="00B050"/>
                </a:solidFill>
                <a:latin typeface="Rockwell" panose="02060603020205020403" pitchFamily="18" charset="0"/>
              </a:rPr>
              <a:t>are </a:t>
            </a:r>
            <a:r>
              <a:rPr lang="en-US" sz="2000" dirty="0" smtClean="0">
                <a:solidFill>
                  <a:srgbClr val="00B050"/>
                </a:solidFill>
                <a:latin typeface="Rockwell" panose="02060603020205020403" pitchFamily="18" charset="0"/>
              </a:rPr>
              <a:t>major molecular </a:t>
            </a:r>
            <a:r>
              <a:rPr lang="en-US" sz="2000" dirty="0">
                <a:solidFill>
                  <a:srgbClr val="00B050"/>
                </a:solidFill>
                <a:latin typeface="Rockwell" panose="02060603020205020403" pitchFamily="18" charset="0"/>
              </a:rPr>
              <a:t>constituents of the </a:t>
            </a:r>
            <a:r>
              <a:rPr lang="en-US" sz="2000" dirty="0" smtClean="0">
                <a:solidFill>
                  <a:srgbClr val="00B050"/>
                </a:solidFill>
                <a:latin typeface="Rockwell" panose="02060603020205020403" pitchFamily="18" charset="0"/>
              </a:rPr>
              <a:t>outer membrane </a:t>
            </a:r>
            <a:r>
              <a:rPr lang="en-US" sz="2000" dirty="0">
                <a:solidFill>
                  <a:srgbClr val="00B050"/>
                </a:solidFill>
                <a:latin typeface="Rockwell" panose="02060603020205020403" pitchFamily="18" charset="0"/>
              </a:rPr>
              <a:t>of certain bacteria. </a:t>
            </a:r>
            <a:endParaRPr lang="en-US" sz="2000" dirty="0" smtClean="0">
              <a:solidFill>
                <a:srgbClr val="00B050"/>
              </a:solidFill>
              <a:latin typeface="Rockwell" panose="02060603020205020403" pitchFamily="18" charset="0"/>
            </a:endParaRPr>
          </a:p>
          <a:p>
            <a:pPr algn="just"/>
            <a:r>
              <a:rPr lang="en-US" sz="2000" dirty="0" smtClean="0">
                <a:solidFill>
                  <a:srgbClr val="00B050"/>
                </a:solidFill>
                <a:latin typeface="Rockwell" panose="02060603020205020403" pitchFamily="18" charset="0"/>
              </a:rPr>
              <a:t>Chemically, endotoxins </a:t>
            </a:r>
            <a:r>
              <a:rPr lang="en-US" sz="2000" dirty="0">
                <a:solidFill>
                  <a:srgbClr val="00B050"/>
                </a:solidFill>
                <a:latin typeface="Rockwell" panose="02060603020205020403" pitchFamily="18" charset="0"/>
              </a:rPr>
              <a:t>are </a:t>
            </a:r>
            <a:r>
              <a:rPr lang="en-US" sz="2000" dirty="0" smtClean="0">
                <a:solidFill>
                  <a:srgbClr val="00B050"/>
                </a:solidFill>
                <a:latin typeface="Rockwell" panose="02060603020205020403" pitchFamily="18" charset="0"/>
              </a:rPr>
              <a:t>complex molecules </a:t>
            </a:r>
            <a:r>
              <a:rPr lang="en-US" sz="2000" dirty="0">
                <a:solidFill>
                  <a:srgbClr val="00B050"/>
                </a:solidFill>
                <a:latin typeface="Rockwell" panose="02060603020205020403" pitchFamily="18" charset="0"/>
              </a:rPr>
              <a:t>called </a:t>
            </a:r>
            <a:r>
              <a:rPr lang="en-US" sz="2000" dirty="0" smtClean="0">
                <a:solidFill>
                  <a:srgbClr val="00B050"/>
                </a:solidFill>
                <a:latin typeface="Rockwell" panose="02060603020205020403" pitchFamily="18" charset="0"/>
              </a:rPr>
              <a:t>lipopolysaccharides (LPS’s</a:t>
            </a:r>
            <a:r>
              <a:rPr lang="en-US" sz="2000" dirty="0">
                <a:solidFill>
                  <a:srgbClr val="00B050"/>
                </a:solidFill>
                <a:latin typeface="Rockwell" panose="02060603020205020403" pitchFamily="18" charset="0"/>
              </a:rPr>
              <a:t>). These chemicals cause </a:t>
            </a:r>
            <a:r>
              <a:rPr lang="en-US" sz="2000" dirty="0" err="1" smtClean="0">
                <a:solidFill>
                  <a:srgbClr val="00B050"/>
                </a:solidFill>
                <a:latin typeface="Rockwell" panose="02060603020205020403" pitchFamily="18" charset="0"/>
              </a:rPr>
              <a:t>manyof</a:t>
            </a:r>
            <a:r>
              <a:rPr lang="en-US" sz="2000" dirty="0" smtClean="0">
                <a:solidFill>
                  <a:srgbClr val="00B050"/>
                </a:solidFill>
                <a:latin typeface="Rockwell" panose="02060603020205020403" pitchFamily="18" charset="0"/>
              </a:rPr>
              <a:t> </a:t>
            </a:r>
            <a:r>
              <a:rPr lang="en-US" sz="2000" dirty="0">
                <a:solidFill>
                  <a:srgbClr val="00B050"/>
                </a:solidFill>
                <a:latin typeface="Rockwell" panose="02060603020205020403" pitchFamily="18" charset="0"/>
              </a:rPr>
              <a:t>the toxic effects of bacterial </a:t>
            </a:r>
            <a:r>
              <a:rPr lang="en-US" sz="2000" dirty="0" smtClean="0">
                <a:solidFill>
                  <a:srgbClr val="00B050"/>
                </a:solidFill>
                <a:latin typeface="Rockwell" panose="02060603020205020403" pitchFamily="18" charset="0"/>
              </a:rPr>
              <a:t>infection on </a:t>
            </a:r>
            <a:r>
              <a:rPr lang="en-US" sz="2000" dirty="0">
                <a:solidFill>
                  <a:srgbClr val="00B050"/>
                </a:solidFill>
                <a:latin typeface="Rockwell" panose="02060603020205020403" pitchFamily="18" charset="0"/>
              </a:rPr>
              <a:t>most organ systems</a:t>
            </a:r>
            <a:r>
              <a:rPr lang="en-US" sz="2000" dirty="0" smtClean="0">
                <a:solidFill>
                  <a:srgbClr val="00B050"/>
                </a:solidFill>
                <a:latin typeface="Rockwell" panose="02060603020205020403" pitchFamily="18" charset="0"/>
              </a:rPr>
              <a:t>.</a:t>
            </a:r>
          </a:p>
          <a:p>
            <a:pPr algn="just"/>
            <a:r>
              <a:rPr lang="en-US" sz="2000" dirty="0" smtClean="0">
                <a:solidFill>
                  <a:srgbClr val="00B050"/>
                </a:solidFill>
                <a:latin typeface="Rockwell" panose="02060603020205020403" pitchFamily="18" charset="0"/>
              </a:rPr>
              <a:t>Endotoxins are </a:t>
            </a:r>
            <a:r>
              <a:rPr lang="en-US" sz="2000" dirty="0">
                <a:solidFill>
                  <a:srgbClr val="00B050"/>
                </a:solidFill>
                <a:latin typeface="Rockwell" panose="02060603020205020403" pitchFamily="18" charset="0"/>
              </a:rPr>
              <a:t>present in the </a:t>
            </a:r>
            <a:r>
              <a:rPr lang="en-US" sz="2000" dirty="0" smtClean="0">
                <a:solidFill>
                  <a:srgbClr val="00B050"/>
                </a:solidFill>
                <a:latin typeface="Rockwell" panose="02060603020205020403" pitchFamily="18" charset="0"/>
              </a:rPr>
              <a:t>intestine because </a:t>
            </a:r>
            <a:r>
              <a:rPr lang="en-US" sz="2000" dirty="0">
                <a:solidFill>
                  <a:srgbClr val="00B050"/>
                </a:solidFill>
                <a:latin typeface="Rockwell" panose="02060603020205020403" pitchFamily="18" charset="0"/>
              </a:rPr>
              <a:t>bacteria typically reside </a:t>
            </a:r>
            <a:r>
              <a:rPr lang="en-US" sz="2000" dirty="0" smtClean="0">
                <a:solidFill>
                  <a:srgbClr val="00B050"/>
                </a:solidFill>
                <a:latin typeface="Rockwell" panose="02060603020205020403" pitchFamily="18" charset="0"/>
              </a:rPr>
              <a:t>there; under </a:t>
            </a:r>
            <a:r>
              <a:rPr lang="en-US" sz="2000" dirty="0">
                <a:solidFill>
                  <a:srgbClr val="00B050"/>
                </a:solidFill>
                <a:latin typeface="Rockwell" panose="02060603020205020403" pitchFamily="18" charset="0"/>
              </a:rPr>
              <a:t>normal circumstances, </a:t>
            </a:r>
            <a:r>
              <a:rPr lang="en-US" sz="2000" dirty="0" smtClean="0">
                <a:solidFill>
                  <a:srgbClr val="00B050"/>
                </a:solidFill>
                <a:latin typeface="Rockwell" panose="02060603020205020403" pitchFamily="18" charset="0"/>
              </a:rPr>
              <a:t>minute amounts </a:t>
            </a:r>
            <a:r>
              <a:rPr lang="en-US" sz="2000" dirty="0">
                <a:solidFill>
                  <a:srgbClr val="00B050"/>
                </a:solidFill>
                <a:latin typeface="Rockwell" panose="02060603020205020403" pitchFamily="18" charset="0"/>
              </a:rPr>
              <a:t>of endotoxin may </a:t>
            </a:r>
            <a:r>
              <a:rPr lang="en-US" sz="2000" dirty="0" smtClean="0">
                <a:solidFill>
                  <a:srgbClr val="00B050"/>
                </a:solidFill>
                <a:latin typeface="Rockwell" panose="02060603020205020403" pitchFamily="18" charset="0"/>
              </a:rPr>
              <a:t>pass through </a:t>
            </a:r>
            <a:r>
              <a:rPr lang="en-US" sz="2000" dirty="0">
                <a:solidFill>
                  <a:srgbClr val="00B050"/>
                </a:solidFill>
                <a:latin typeface="Rockwell" panose="02060603020205020403" pitchFamily="18" charset="0"/>
              </a:rPr>
              <a:t>the intestinal lining into </a:t>
            </a:r>
            <a:r>
              <a:rPr lang="en-US" sz="2000" dirty="0" smtClean="0">
                <a:solidFill>
                  <a:srgbClr val="00B050"/>
                </a:solidFill>
                <a:latin typeface="Rockwell" panose="02060603020205020403" pitchFamily="18" charset="0"/>
              </a:rPr>
              <a:t>the bloodstream</a:t>
            </a:r>
            <a:r>
              <a:rPr lang="en-US" sz="2000" dirty="0">
                <a:solidFill>
                  <a:srgbClr val="00B050"/>
                </a:solidFill>
                <a:latin typeface="Rockwell" panose="02060603020205020403" pitchFamily="18" charset="0"/>
              </a:rPr>
              <a:t>. However, alcohol </a:t>
            </a:r>
            <a:r>
              <a:rPr lang="en-US" sz="2000" dirty="0" smtClean="0">
                <a:solidFill>
                  <a:srgbClr val="00B050"/>
                </a:solidFill>
                <a:latin typeface="Rockwell" panose="02060603020205020403" pitchFamily="18" charset="0"/>
              </a:rPr>
              <a:t>ingestion is </a:t>
            </a:r>
            <a:r>
              <a:rPr lang="en-US" sz="2000" dirty="0">
                <a:solidFill>
                  <a:srgbClr val="00B050"/>
                </a:solidFill>
                <a:latin typeface="Rockwell" panose="02060603020205020403" pitchFamily="18" charset="0"/>
              </a:rPr>
              <a:t>believed to increase </a:t>
            </a:r>
            <a:r>
              <a:rPr lang="en-US" sz="2000" dirty="0" smtClean="0">
                <a:solidFill>
                  <a:srgbClr val="00B050"/>
                </a:solidFill>
                <a:latin typeface="Rockwell" panose="02060603020205020403" pitchFamily="18" charset="0"/>
              </a:rPr>
              <a:t>intestinal permeability </a:t>
            </a:r>
            <a:r>
              <a:rPr lang="en-US" sz="2000" dirty="0">
                <a:solidFill>
                  <a:srgbClr val="00B050"/>
                </a:solidFill>
                <a:latin typeface="Rockwell" panose="02060603020205020403" pitchFamily="18" charset="0"/>
              </a:rPr>
              <a:t>to endotoxins, </a:t>
            </a:r>
            <a:r>
              <a:rPr lang="en-US" sz="2000" dirty="0" smtClean="0">
                <a:solidFill>
                  <a:srgbClr val="00B050"/>
                </a:solidFill>
                <a:latin typeface="Rockwell" panose="02060603020205020403" pitchFamily="18" charset="0"/>
              </a:rPr>
              <a:t>permitting their </a:t>
            </a:r>
            <a:r>
              <a:rPr lang="en-US" sz="2000" dirty="0">
                <a:solidFill>
                  <a:srgbClr val="00B050"/>
                </a:solidFill>
                <a:latin typeface="Rockwell" panose="02060603020205020403" pitchFamily="18" charset="0"/>
              </a:rPr>
              <a:t>access to the circulation </a:t>
            </a:r>
            <a:r>
              <a:rPr lang="en-US" sz="2000" dirty="0" smtClean="0">
                <a:solidFill>
                  <a:srgbClr val="00B050"/>
                </a:solidFill>
                <a:latin typeface="Rockwell" panose="02060603020205020403" pitchFamily="18" charset="0"/>
              </a:rPr>
              <a:t>and subsequently </a:t>
            </a:r>
            <a:r>
              <a:rPr lang="en-US" sz="2000" dirty="0">
                <a:solidFill>
                  <a:srgbClr val="00B050"/>
                </a:solidFill>
                <a:latin typeface="Rockwell" panose="02060603020205020403" pitchFamily="18" charset="0"/>
              </a:rPr>
              <a:t>to the liver. </a:t>
            </a:r>
            <a:endParaRPr lang="en-US" sz="2000" dirty="0" smtClean="0">
              <a:solidFill>
                <a:srgbClr val="00B050"/>
              </a:solidFill>
              <a:latin typeface="Rockwell" panose="02060603020205020403" pitchFamily="18" charset="0"/>
            </a:endParaRPr>
          </a:p>
          <a:p>
            <a:pPr algn="just"/>
            <a:r>
              <a:rPr lang="en-US" sz="2000" dirty="0" smtClean="0">
                <a:solidFill>
                  <a:srgbClr val="00B050"/>
                </a:solidFill>
                <a:latin typeface="Rockwell" panose="02060603020205020403" pitchFamily="18" charset="0"/>
              </a:rPr>
              <a:t>Endotoxins are </a:t>
            </a:r>
            <a:r>
              <a:rPr lang="en-US" sz="2000" dirty="0">
                <a:solidFill>
                  <a:srgbClr val="00B050"/>
                </a:solidFill>
                <a:latin typeface="Rockwell" panose="02060603020205020403" pitchFamily="18" charset="0"/>
              </a:rPr>
              <a:t>often detectable in the blood </a:t>
            </a:r>
            <a:r>
              <a:rPr lang="en-US" sz="2000" dirty="0" smtClean="0">
                <a:solidFill>
                  <a:srgbClr val="00B050"/>
                </a:solidFill>
                <a:latin typeface="Rockwell" panose="02060603020205020403" pitchFamily="18" charset="0"/>
              </a:rPr>
              <a:t>of patients </a:t>
            </a:r>
            <a:r>
              <a:rPr lang="en-US" sz="2000" dirty="0">
                <a:solidFill>
                  <a:srgbClr val="00B050"/>
                </a:solidFill>
                <a:latin typeface="Rockwell" panose="02060603020205020403" pitchFamily="18" charset="0"/>
              </a:rPr>
              <a:t>with liver </a:t>
            </a:r>
            <a:r>
              <a:rPr lang="en-US" sz="2000" dirty="0" smtClean="0">
                <a:solidFill>
                  <a:srgbClr val="00B050"/>
                </a:solidFill>
                <a:latin typeface="Rockwell" panose="02060603020205020403" pitchFamily="18" charset="0"/>
              </a:rPr>
              <a:t>disease. Upon </a:t>
            </a:r>
            <a:r>
              <a:rPr lang="en-US" sz="2000" dirty="0">
                <a:solidFill>
                  <a:srgbClr val="00B050"/>
                </a:solidFill>
                <a:latin typeface="Rockwell" panose="02060603020205020403" pitchFamily="18" charset="0"/>
              </a:rPr>
              <a:t>reaching the liver, </a:t>
            </a:r>
            <a:r>
              <a:rPr lang="en-US" sz="2000" dirty="0" smtClean="0">
                <a:solidFill>
                  <a:srgbClr val="00B050"/>
                </a:solidFill>
                <a:latin typeface="Rockwell" panose="02060603020205020403" pitchFamily="18" charset="0"/>
              </a:rPr>
              <a:t>endotoxins are </a:t>
            </a:r>
            <a:r>
              <a:rPr lang="en-US" sz="2000" dirty="0">
                <a:solidFill>
                  <a:srgbClr val="00B050"/>
                </a:solidFill>
                <a:latin typeface="Rockwell" panose="02060603020205020403" pitchFamily="18" charset="0"/>
              </a:rPr>
              <a:t>presumed to act on </a:t>
            </a:r>
            <a:r>
              <a:rPr lang="en-US" sz="2000" dirty="0" err="1" smtClean="0">
                <a:solidFill>
                  <a:srgbClr val="00B050"/>
                </a:solidFill>
                <a:latin typeface="Rockwell" panose="02060603020205020403" pitchFamily="18" charset="0"/>
              </a:rPr>
              <a:t>Kupffer</a:t>
            </a:r>
            <a:r>
              <a:rPr lang="en-US" sz="2000" dirty="0" smtClean="0">
                <a:solidFill>
                  <a:srgbClr val="00B050"/>
                </a:solidFill>
                <a:latin typeface="Rockwell" panose="02060603020205020403" pitchFamily="18" charset="0"/>
              </a:rPr>
              <a:t> cells</a:t>
            </a:r>
            <a:r>
              <a:rPr lang="en-US" sz="2000" dirty="0">
                <a:solidFill>
                  <a:srgbClr val="00B050"/>
                </a:solidFill>
                <a:latin typeface="Rockwell" panose="02060603020205020403" pitchFamily="18" charset="0"/>
              </a:rPr>
              <a:t>, stimulating them to </a:t>
            </a:r>
            <a:r>
              <a:rPr lang="en-US" sz="2000" dirty="0" smtClean="0">
                <a:solidFill>
                  <a:srgbClr val="00B050"/>
                </a:solidFill>
                <a:latin typeface="Rockwell" panose="02060603020205020403" pitchFamily="18" charset="0"/>
              </a:rPr>
              <a:t>release chemicals </a:t>
            </a:r>
            <a:r>
              <a:rPr lang="en-US" sz="2000" dirty="0">
                <a:solidFill>
                  <a:srgbClr val="00B050"/>
                </a:solidFill>
                <a:latin typeface="Rockwell" panose="02060603020205020403" pitchFamily="18" charset="0"/>
              </a:rPr>
              <a:t>that promote </a:t>
            </a:r>
            <a:r>
              <a:rPr lang="en-US" sz="2000" dirty="0" smtClean="0">
                <a:solidFill>
                  <a:srgbClr val="00B050"/>
                </a:solidFill>
                <a:latin typeface="Rockwell" panose="02060603020205020403" pitchFamily="18" charset="0"/>
              </a:rPr>
              <a:t>inflammation and </a:t>
            </a:r>
            <a:r>
              <a:rPr lang="en-US" sz="2000" dirty="0">
                <a:solidFill>
                  <a:srgbClr val="00B050"/>
                </a:solidFill>
                <a:latin typeface="Rockwell" panose="02060603020205020403" pitchFamily="18" charset="0"/>
              </a:rPr>
              <a:t>hypoxia.</a:t>
            </a:r>
            <a:endParaRPr lang="en-IN" sz="2000" dirty="0">
              <a:solidFill>
                <a:srgbClr val="00B050"/>
              </a:solidFill>
              <a:latin typeface="Rockwell" panose="02060603020205020403" pitchFamily="18" charset="0"/>
            </a:endParaRPr>
          </a:p>
        </p:txBody>
      </p:sp>
    </p:spTree>
    <p:extLst>
      <p:ext uri="{BB962C8B-B14F-4D97-AF65-F5344CB8AC3E}">
        <p14:creationId xmlns:p14="http://schemas.microsoft.com/office/powerpoint/2010/main" val="4112798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192908"/>
          </a:xfrm>
          <a:prstGeom prst="rect">
            <a:avLst/>
          </a:prstGeom>
        </p:spPr>
        <p:txBody>
          <a:bodyPr wrap="square" lIns="68580" tIns="34290" rIns="68580" bIns="34290">
            <a:spAutoFit/>
          </a:bodyPr>
          <a:lstStyle/>
          <a:p>
            <a:pPr algn="just"/>
            <a:r>
              <a:rPr lang="en-IN" sz="2300" b="1" i="1" dirty="0">
                <a:solidFill>
                  <a:srgbClr val="00B050"/>
                </a:solidFill>
                <a:latin typeface="Rockwell" panose="02060603020205020403" pitchFamily="18" charset="0"/>
              </a:rPr>
              <a:t>Adduct Formation. </a:t>
            </a:r>
            <a:r>
              <a:rPr lang="en-IN" sz="2300" dirty="0">
                <a:solidFill>
                  <a:srgbClr val="00B050"/>
                </a:solidFill>
                <a:latin typeface="Rockwell" panose="02060603020205020403" pitchFamily="18" charset="0"/>
              </a:rPr>
              <a:t>Highly </a:t>
            </a:r>
            <a:r>
              <a:rPr lang="en-IN" sz="2300" dirty="0" smtClean="0">
                <a:solidFill>
                  <a:srgbClr val="00B050"/>
                </a:solidFill>
                <a:latin typeface="Rockwell" panose="02060603020205020403" pitchFamily="18" charset="0"/>
              </a:rPr>
              <a:t>reactive </a:t>
            </a:r>
            <a:r>
              <a:rPr lang="en-US" sz="2300" dirty="0" smtClean="0">
                <a:solidFill>
                  <a:srgbClr val="00B050"/>
                </a:solidFill>
                <a:latin typeface="Rockwell" panose="02060603020205020403" pitchFamily="18" charset="0"/>
              </a:rPr>
              <a:t>compounds</a:t>
            </a:r>
            <a:r>
              <a:rPr lang="en-US" sz="2300" dirty="0">
                <a:solidFill>
                  <a:srgbClr val="00B050"/>
                </a:solidFill>
                <a:latin typeface="Rockwell" panose="02060603020205020403" pitchFamily="18" charset="0"/>
              </a:rPr>
              <a:t>, such as acetaldehyde </a:t>
            </a:r>
            <a:r>
              <a:rPr lang="en-US" sz="2300" dirty="0" smtClean="0">
                <a:solidFill>
                  <a:srgbClr val="00B050"/>
                </a:solidFill>
                <a:latin typeface="Rockwell" panose="02060603020205020403" pitchFamily="18" charset="0"/>
              </a:rPr>
              <a:t>and some </a:t>
            </a:r>
            <a:r>
              <a:rPr lang="en-US" sz="2300" dirty="0">
                <a:solidFill>
                  <a:srgbClr val="00B050"/>
                </a:solidFill>
                <a:latin typeface="Rockwell" panose="02060603020205020403" pitchFamily="18" charset="0"/>
              </a:rPr>
              <a:t>free radicals, can attach </a:t>
            </a:r>
            <a:r>
              <a:rPr lang="en-US" sz="2300" dirty="0" smtClean="0">
                <a:solidFill>
                  <a:srgbClr val="00B050"/>
                </a:solidFill>
                <a:latin typeface="Rockwell" panose="02060603020205020403" pitchFamily="18" charset="0"/>
              </a:rPr>
              <a:t>chemically to </a:t>
            </a:r>
            <a:r>
              <a:rPr lang="en-US" sz="2300" dirty="0">
                <a:solidFill>
                  <a:srgbClr val="00B050"/>
                </a:solidFill>
                <a:latin typeface="Rockwell" panose="02060603020205020403" pitchFamily="18" charset="0"/>
              </a:rPr>
              <a:t>proteins in the blood </a:t>
            </a:r>
            <a:r>
              <a:rPr lang="en-US" sz="2300" dirty="0" smtClean="0">
                <a:solidFill>
                  <a:srgbClr val="00B050"/>
                </a:solidFill>
                <a:latin typeface="Rockwell" panose="02060603020205020403" pitchFamily="18" charset="0"/>
              </a:rPr>
              <a:t>and liver</a:t>
            </a:r>
            <a:r>
              <a:rPr lang="en-US" sz="2300" dirty="0">
                <a:solidFill>
                  <a:srgbClr val="00B050"/>
                </a:solidFill>
                <a:latin typeface="Rockwell" panose="02060603020205020403" pitchFamily="18" charset="0"/>
              </a:rPr>
              <a:t>. The resulting hybrid </a:t>
            </a:r>
            <a:r>
              <a:rPr lang="en-US" sz="2300" dirty="0" smtClean="0">
                <a:solidFill>
                  <a:srgbClr val="00B050"/>
                </a:solidFill>
                <a:latin typeface="Rockwell" panose="02060603020205020403" pitchFamily="18" charset="0"/>
              </a:rPr>
              <a:t>molecules are </a:t>
            </a:r>
            <a:r>
              <a:rPr lang="en-US" sz="2300" dirty="0">
                <a:solidFill>
                  <a:srgbClr val="00B050"/>
                </a:solidFill>
                <a:latin typeface="Rockwell" panose="02060603020205020403" pitchFamily="18" charset="0"/>
              </a:rPr>
              <a:t>called adducts. The body’s </a:t>
            </a:r>
            <a:r>
              <a:rPr lang="en-US" sz="2300" dirty="0" smtClean="0">
                <a:solidFill>
                  <a:srgbClr val="00B050"/>
                </a:solidFill>
                <a:latin typeface="Rockwell" panose="02060603020205020403" pitchFamily="18" charset="0"/>
              </a:rPr>
              <a:t>immune </a:t>
            </a:r>
            <a:r>
              <a:rPr lang="en-IN" sz="2300" dirty="0" smtClean="0">
                <a:solidFill>
                  <a:srgbClr val="00B050"/>
                </a:solidFill>
                <a:latin typeface="Rockwell" panose="02060603020205020403" pitchFamily="18" charset="0"/>
              </a:rPr>
              <a:t>system </a:t>
            </a:r>
            <a:r>
              <a:rPr lang="en-IN" sz="2300" dirty="0">
                <a:solidFill>
                  <a:srgbClr val="00B050"/>
                </a:solidFill>
                <a:latin typeface="Rockwell" panose="02060603020205020403" pitchFamily="18" charset="0"/>
              </a:rPr>
              <a:t>may perceive </a:t>
            </a:r>
            <a:r>
              <a:rPr lang="en-IN" sz="2300" dirty="0" smtClean="0">
                <a:solidFill>
                  <a:srgbClr val="00B050"/>
                </a:solidFill>
                <a:latin typeface="Rockwell" panose="02060603020205020403" pitchFamily="18" charset="0"/>
              </a:rPr>
              <a:t>these </a:t>
            </a:r>
            <a:r>
              <a:rPr lang="en-US" sz="2300" dirty="0" smtClean="0">
                <a:solidFill>
                  <a:srgbClr val="00B050"/>
                </a:solidFill>
                <a:latin typeface="Rockwell" panose="02060603020205020403" pitchFamily="18" charset="0"/>
              </a:rPr>
              <a:t>protein </a:t>
            </a:r>
            <a:r>
              <a:rPr lang="en-US" sz="2300" dirty="0">
                <a:solidFill>
                  <a:srgbClr val="00B050"/>
                </a:solidFill>
                <a:latin typeface="Rockwell" panose="02060603020205020403" pitchFamily="18" charset="0"/>
              </a:rPr>
              <a:t>adducts as foreign and </a:t>
            </a:r>
            <a:r>
              <a:rPr lang="en-US" sz="2300" dirty="0" smtClean="0">
                <a:solidFill>
                  <a:srgbClr val="00B050"/>
                </a:solidFill>
                <a:latin typeface="Rockwell" panose="02060603020205020403" pitchFamily="18" charset="0"/>
              </a:rPr>
              <a:t>attack them </a:t>
            </a:r>
            <a:r>
              <a:rPr lang="en-US" sz="2300" dirty="0">
                <a:solidFill>
                  <a:srgbClr val="00B050"/>
                </a:solidFill>
                <a:latin typeface="Rockwell" panose="02060603020205020403" pitchFamily="18" charset="0"/>
              </a:rPr>
              <a:t>with cellular toxins, white </a:t>
            </a:r>
            <a:r>
              <a:rPr lang="en-US" sz="2300" dirty="0" smtClean="0">
                <a:solidFill>
                  <a:srgbClr val="00B050"/>
                </a:solidFill>
                <a:latin typeface="Rockwell" panose="02060603020205020403" pitchFamily="18" charset="0"/>
              </a:rPr>
              <a:t>blood </a:t>
            </a:r>
            <a:r>
              <a:rPr lang="en-IN" sz="2300" dirty="0" smtClean="0">
                <a:solidFill>
                  <a:srgbClr val="00B050"/>
                </a:solidFill>
                <a:latin typeface="Rockwell" panose="02060603020205020403" pitchFamily="18" charset="0"/>
              </a:rPr>
              <a:t>cells</a:t>
            </a:r>
            <a:r>
              <a:rPr lang="en-IN" sz="2300" dirty="0">
                <a:solidFill>
                  <a:srgbClr val="00B050"/>
                </a:solidFill>
                <a:latin typeface="Rockwell" panose="02060603020205020403" pitchFamily="18" charset="0"/>
              </a:rPr>
              <a:t>, and </a:t>
            </a:r>
            <a:r>
              <a:rPr lang="en-IN" sz="2300" dirty="0" smtClean="0">
                <a:solidFill>
                  <a:srgbClr val="00B050"/>
                </a:solidFill>
                <a:latin typeface="Rockwell" panose="02060603020205020403" pitchFamily="18" charset="0"/>
              </a:rPr>
              <a:t>antibodies.</a:t>
            </a:r>
            <a:endParaRPr lang="en-IN" sz="2300" dirty="0">
              <a:solidFill>
                <a:srgbClr val="00B050"/>
              </a:solidFill>
              <a:latin typeface="Rockwell" panose="02060603020205020403" pitchFamily="18" charset="0"/>
            </a:endParaRPr>
          </a:p>
        </p:txBody>
      </p:sp>
      <p:sp>
        <p:nvSpPr>
          <p:cNvPr id="3" name="Rectangle 2"/>
          <p:cNvSpPr/>
          <p:nvPr/>
        </p:nvSpPr>
        <p:spPr>
          <a:xfrm>
            <a:off x="0" y="2492990"/>
            <a:ext cx="9144000" cy="2285241"/>
          </a:xfrm>
          <a:prstGeom prst="rect">
            <a:avLst/>
          </a:prstGeom>
        </p:spPr>
        <p:txBody>
          <a:bodyPr wrap="square" lIns="68580" tIns="34290" rIns="68580" bIns="34290">
            <a:spAutoFit/>
          </a:bodyPr>
          <a:lstStyle/>
          <a:p>
            <a:pPr algn="just"/>
            <a:r>
              <a:rPr lang="en-US" sz="2400" b="1" dirty="0">
                <a:solidFill>
                  <a:srgbClr val="00B050"/>
                </a:solidFill>
                <a:latin typeface="Rockwell" panose="02060603020205020403" pitchFamily="18" charset="0"/>
              </a:rPr>
              <a:t>Fibrosis. </a:t>
            </a:r>
            <a:r>
              <a:rPr lang="en-US" sz="2400" dirty="0">
                <a:solidFill>
                  <a:srgbClr val="00B050"/>
                </a:solidFill>
                <a:latin typeface="Rockwell" panose="02060603020205020403" pitchFamily="18" charset="0"/>
              </a:rPr>
              <a:t>Fibrosis is a major </a:t>
            </a:r>
            <a:r>
              <a:rPr lang="en-US" sz="2400" dirty="0" smtClean="0">
                <a:solidFill>
                  <a:srgbClr val="00B050"/>
                </a:solidFill>
                <a:latin typeface="Rockwell" panose="02060603020205020403" pitchFamily="18" charset="0"/>
              </a:rPr>
              <a:t>mechanism of </a:t>
            </a:r>
            <a:r>
              <a:rPr lang="en-US" sz="2400" dirty="0">
                <a:solidFill>
                  <a:srgbClr val="00B050"/>
                </a:solidFill>
                <a:latin typeface="Rockwell" panose="02060603020205020403" pitchFamily="18" charset="0"/>
              </a:rPr>
              <a:t>liver disease because it </a:t>
            </a:r>
            <a:r>
              <a:rPr lang="en-US" sz="2400" dirty="0" smtClean="0">
                <a:solidFill>
                  <a:srgbClr val="00B050"/>
                </a:solidFill>
                <a:latin typeface="Rockwell" panose="02060603020205020403" pitchFamily="18" charset="0"/>
              </a:rPr>
              <a:t>can lead </a:t>
            </a:r>
            <a:r>
              <a:rPr lang="en-US" sz="2400" dirty="0">
                <a:solidFill>
                  <a:srgbClr val="00B050"/>
                </a:solidFill>
                <a:latin typeface="Rockwell" panose="02060603020205020403" pitchFamily="18" charset="0"/>
              </a:rPr>
              <a:t>to irreversible cirrhosis. </a:t>
            </a:r>
            <a:r>
              <a:rPr lang="en-US" sz="2400" dirty="0" err="1" smtClean="0">
                <a:solidFill>
                  <a:srgbClr val="00B050"/>
                </a:solidFill>
                <a:latin typeface="Rockwell" panose="02060603020205020403" pitchFamily="18" charset="0"/>
              </a:rPr>
              <a:t>Longterm</a:t>
            </a:r>
            <a:r>
              <a:rPr lang="en-US" sz="2400" dirty="0" smtClean="0">
                <a:solidFill>
                  <a:srgbClr val="00B050"/>
                </a:solidFill>
                <a:latin typeface="Rockwell" panose="02060603020205020403" pitchFamily="18" charset="0"/>
              </a:rPr>
              <a:t> alcohol </a:t>
            </a:r>
            <a:r>
              <a:rPr lang="en-US" sz="2400" dirty="0">
                <a:solidFill>
                  <a:srgbClr val="00B050"/>
                </a:solidFill>
                <a:latin typeface="Rockwell" panose="02060603020205020403" pitchFamily="18" charset="0"/>
              </a:rPr>
              <a:t>consumption </a:t>
            </a:r>
            <a:r>
              <a:rPr lang="en-US" sz="2400" dirty="0" smtClean="0">
                <a:solidFill>
                  <a:srgbClr val="00B050"/>
                </a:solidFill>
                <a:latin typeface="Rockwell" panose="02060603020205020403" pitchFamily="18" charset="0"/>
              </a:rPr>
              <a:t>stimulates the </a:t>
            </a:r>
            <a:r>
              <a:rPr lang="en-US" sz="2400" dirty="0">
                <a:solidFill>
                  <a:srgbClr val="00B050"/>
                </a:solidFill>
                <a:latin typeface="Rockwell" panose="02060603020205020403" pitchFamily="18" charset="0"/>
              </a:rPr>
              <a:t>liver’s fat-storing (i.e., </a:t>
            </a:r>
            <a:r>
              <a:rPr lang="en-US" sz="2400" dirty="0" smtClean="0">
                <a:solidFill>
                  <a:srgbClr val="00B050"/>
                </a:solidFill>
                <a:latin typeface="Rockwell" panose="02060603020205020403" pitchFamily="18" charset="0"/>
              </a:rPr>
              <a:t>stellate) cells </a:t>
            </a:r>
            <a:r>
              <a:rPr lang="en-US" sz="2400" dirty="0">
                <a:solidFill>
                  <a:srgbClr val="00B050"/>
                </a:solidFill>
                <a:latin typeface="Rockwell" panose="02060603020205020403" pitchFamily="18" charset="0"/>
              </a:rPr>
              <a:t>to produce collagen, the </a:t>
            </a:r>
            <a:r>
              <a:rPr lang="en-US" sz="2400" dirty="0" smtClean="0">
                <a:solidFill>
                  <a:srgbClr val="00B050"/>
                </a:solidFill>
                <a:latin typeface="Rockwell" panose="02060603020205020403" pitchFamily="18" charset="0"/>
              </a:rPr>
              <a:t>protein that </a:t>
            </a:r>
            <a:r>
              <a:rPr lang="en-US" sz="2400" dirty="0">
                <a:solidFill>
                  <a:srgbClr val="00B050"/>
                </a:solidFill>
                <a:latin typeface="Rockwell" panose="02060603020205020403" pitchFamily="18" charset="0"/>
              </a:rPr>
              <a:t>forms scar tissue. </a:t>
            </a:r>
            <a:r>
              <a:rPr lang="en-US" sz="2400" dirty="0" err="1">
                <a:solidFill>
                  <a:srgbClr val="00B050"/>
                </a:solidFill>
                <a:latin typeface="Rockwell" panose="02060603020205020403" pitchFamily="18" charset="0"/>
              </a:rPr>
              <a:t>Kupffer</a:t>
            </a:r>
            <a:r>
              <a:rPr lang="en-US" sz="2400" dirty="0">
                <a:solidFill>
                  <a:srgbClr val="00B050"/>
                </a:solidFill>
                <a:latin typeface="Rockwell" panose="02060603020205020403" pitchFamily="18" charset="0"/>
              </a:rPr>
              <a:t> cells may produce </a:t>
            </a:r>
            <a:r>
              <a:rPr lang="en-US" sz="2400" dirty="0" smtClean="0">
                <a:solidFill>
                  <a:srgbClr val="00B050"/>
                </a:solidFill>
                <a:latin typeface="Rockwell" panose="02060603020205020403" pitchFamily="18" charset="0"/>
              </a:rPr>
              <a:t>compounds other </a:t>
            </a:r>
            <a:r>
              <a:rPr lang="en-US" sz="2400" dirty="0">
                <a:solidFill>
                  <a:srgbClr val="00B050"/>
                </a:solidFill>
                <a:latin typeface="Rockwell" panose="02060603020205020403" pitchFamily="18" charset="0"/>
              </a:rPr>
              <a:t>than TGF-β that influence</a:t>
            </a:r>
          </a:p>
          <a:p>
            <a:pPr algn="just"/>
            <a:r>
              <a:rPr lang="en-US" sz="2400" dirty="0">
                <a:solidFill>
                  <a:srgbClr val="00B050"/>
                </a:solidFill>
                <a:latin typeface="Rockwell" panose="02060603020205020403" pitchFamily="18" charset="0"/>
              </a:rPr>
              <a:t>the development of </a:t>
            </a:r>
            <a:r>
              <a:rPr lang="en-US" sz="2400" dirty="0" smtClean="0">
                <a:solidFill>
                  <a:srgbClr val="00B050"/>
                </a:solidFill>
                <a:latin typeface="Rockwell" panose="02060603020205020403" pitchFamily="18" charset="0"/>
              </a:rPr>
              <a:t>alcoholic liver </a:t>
            </a:r>
            <a:r>
              <a:rPr lang="en-US" sz="2400" dirty="0">
                <a:solidFill>
                  <a:srgbClr val="00B050"/>
                </a:solidFill>
                <a:latin typeface="Rockwell" panose="02060603020205020403" pitchFamily="18" charset="0"/>
              </a:rPr>
              <a:t>fibrosis.</a:t>
            </a:r>
            <a:endParaRPr lang="en-IN" sz="2400" dirty="0">
              <a:solidFill>
                <a:srgbClr val="00B050"/>
              </a:solidFill>
              <a:latin typeface="Rockwell" panose="02060603020205020403" pitchFamily="18" charset="0"/>
            </a:endParaRPr>
          </a:p>
        </p:txBody>
      </p:sp>
    </p:spTree>
    <p:extLst>
      <p:ext uri="{BB962C8B-B14F-4D97-AF65-F5344CB8AC3E}">
        <p14:creationId xmlns:p14="http://schemas.microsoft.com/office/powerpoint/2010/main" val="341256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4501232"/>
          </a:xfrm>
          <a:prstGeom prst="rect">
            <a:avLst/>
          </a:prstGeom>
        </p:spPr>
        <p:txBody>
          <a:bodyPr wrap="square" lIns="68580" tIns="34290" rIns="68580" bIns="34290">
            <a:spAutoFit/>
          </a:bodyPr>
          <a:lstStyle/>
          <a:p>
            <a:pPr marL="342900" indent="-342900" algn="just">
              <a:buFont typeface="Wingdings" panose="05000000000000000000" pitchFamily="2" charset="2"/>
              <a:buChar char="Ø"/>
            </a:pPr>
            <a:r>
              <a:rPr lang="en-US" sz="2400" dirty="0">
                <a:solidFill>
                  <a:srgbClr val="00B0F0"/>
                </a:solidFill>
                <a:latin typeface="Rockwell" panose="02060603020205020403" pitchFamily="18" charset="0"/>
              </a:rPr>
              <a:t>Heavy long-term alcohol consumption clearly plays a major role in </a:t>
            </a:r>
            <a:r>
              <a:rPr lang="en-US" sz="2400" dirty="0" smtClean="0">
                <a:solidFill>
                  <a:srgbClr val="00B0F0"/>
                </a:solidFill>
                <a:latin typeface="Rockwell" panose="02060603020205020403" pitchFamily="18" charset="0"/>
              </a:rPr>
              <a:t>the development </a:t>
            </a:r>
            <a:r>
              <a:rPr lang="en-US" sz="2400" dirty="0">
                <a:solidFill>
                  <a:srgbClr val="00B0F0"/>
                </a:solidFill>
                <a:latin typeface="Rockwell" panose="02060603020205020403" pitchFamily="18" charset="0"/>
              </a:rPr>
              <a:t>of alcohol-related </a:t>
            </a:r>
            <a:r>
              <a:rPr lang="en-US" sz="2400" dirty="0" smtClean="0">
                <a:solidFill>
                  <a:srgbClr val="00B0F0"/>
                </a:solidFill>
                <a:latin typeface="Rockwell" panose="02060603020205020403" pitchFamily="18" charset="0"/>
              </a:rPr>
              <a:t>liver damage</a:t>
            </a:r>
            <a:r>
              <a:rPr lang="en-US" sz="2400" dirty="0">
                <a:solidFill>
                  <a:srgbClr val="00B0F0"/>
                </a:solidFill>
                <a:latin typeface="Rockwell" panose="02060603020205020403" pitchFamily="18" charset="0"/>
              </a:rPr>
              <a:t>. </a:t>
            </a:r>
            <a:endParaRPr lang="en-US" sz="2400" dirty="0" smtClean="0">
              <a:solidFill>
                <a:srgbClr val="00B0F0"/>
              </a:solidFill>
              <a:latin typeface="Rockwell" panose="02060603020205020403" pitchFamily="18" charset="0"/>
            </a:endParaRPr>
          </a:p>
          <a:p>
            <a:pPr marL="342900" indent="-342900" algn="just">
              <a:buFont typeface="Wingdings" panose="05000000000000000000" pitchFamily="2" charset="2"/>
              <a:buChar char="Ø"/>
            </a:pPr>
            <a:r>
              <a:rPr lang="en-US" sz="2400" dirty="0">
                <a:solidFill>
                  <a:srgbClr val="00B0F0"/>
                </a:solidFill>
                <a:latin typeface="Rockwell" panose="02060603020205020403" pitchFamily="18" charset="0"/>
              </a:rPr>
              <a:t>F</a:t>
            </a:r>
            <a:r>
              <a:rPr lang="en-US" sz="2400" dirty="0" smtClean="0">
                <a:solidFill>
                  <a:srgbClr val="00B0F0"/>
                </a:solidFill>
                <a:latin typeface="Rockwell" panose="02060603020205020403" pitchFamily="18" charset="0"/>
              </a:rPr>
              <a:t>inding </a:t>
            </a:r>
            <a:r>
              <a:rPr lang="en-US" sz="2400" dirty="0">
                <a:solidFill>
                  <a:srgbClr val="00B0F0"/>
                </a:solidFill>
                <a:latin typeface="Rockwell" panose="02060603020205020403" pitchFamily="18" charset="0"/>
              </a:rPr>
              <a:t>suggests that other factors—heredity, environment, or </a:t>
            </a:r>
            <a:r>
              <a:rPr lang="en-US" sz="2400" dirty="0" smtClean="0">
                <a:solidFill>
                  <a:srgbClr val="00B0F0"/>
                </a:solidFill>
                <a:latin typeface="Rockwell" panose="02060603020205020403" pitchFamily="18" charset="0"/>
              </a:rPr>
              <a:t>both— interact </a:t>
            </a:r>
            <a:r>
              <a:rPr lang="en-US" sz="2400" dirty="0">
                <a:solidFill>
                  <a:srgbClr val="00B0F0"/>
                </a:solidFill>
                <a:latin typeface="Rockwell" panose="02060603020205020403" pitchFamily="18" charset="0"/>
              </a:rPr>
              <a:t>to influence the course of </a:t>
            </a:r>
            <a:r>
              <a:rPr lang="en-US" sz="2400" dirty="0" smtClean="0">
                <a:solidFill>
                  <a:srgbClr val="00B0F0"/>
                </a:solidFill>
                <a:latin typeface="Rockwell" panose="02060603020205020403" pitchFamily="18" charset="0"/>
              </a:rPr>
              <a:t>liver disease</a:t>
            </a:r>
            <a:r>
              <a:rPr lang="en-US" sz="2400" dirty="0">
                <a:solidFill>
                  <a:srgbClr val="00B0F0"/>
                </a:solidFill>
                <a:latin typeface="Rockwell" panose="02060603020205020403" pitchFamily="18" charset="0"/>
              </a:rPr>
              <a:t>. The major pathway for alcohol metabolism involves the enzyme alcohol dehydrogenase (ADH). </a:t>
            </a:r>
            <a:endParaRPr lang="en-US" sz="2400" dirty="0" smtClean="0">
              <a:solidFill>
                <a:srgbClr val="00B0F0"/>
              </a:solidFill>
              <a:latin typeface="Rockwell" panose="02060603020205020403" pitchFamily="18" charset="0"/>
            </a:endParaRPr>
          </a:p>
          <a:p>
            <a:pPr marL="342900" indent="-342900" algn="just">
              <a:buFont typeface="Wingdings" panose="05000000000000000000" pitchFamily="2" charset="2"/>
              <a:buChar char="Ø"/>
            </a:pPr>
            <a:r>
              <a:rPr lang="en-US" sz="2400" dirty="0" smtClean="0">
                <a:solidFill>
                  <a:srgbClr val="00B0F0"/>
                </a:solidFill>
                <a:latin typeface="Rockwell" panose="02060603020205020403" pitchFamily="18" charset="0"/>
              </a:rPr>
              <a:t>This </a:t>
            </a:r>
            <a:r>
              <a:rPr lang="en-US" sz="2400" dirty="0">
                <a:solidFill>
                  <a:srgbClr val="00B0F0"/>
                </a:solidFill>
                <a:latin typeface="Rockwell" panose="02060603020205020403" pitchFamily="18" charset="0"/>
              </a:rPr>
              <a:t>enzyme converts alcohol to acetaldehyde through a chemical process </a:t>
            </a:r>
            <a:r>
              <a:rPr lang="en-US" sz="2400" dirty="0" smtClean="0">
                <a:solidFill>
                  <a:srgbClr val="00B0F0"/>
                </a:solidFill>
                <a:latin typeface="Rockwell" panose="02060603020205020403" pitchFamily="18" charset="0"/>
              </a:rPr>
              <a:t>through oxidation.</a:t>
            </a:r>
          </a:p>
          <a:p>
            <a:pPr marL="342900" indent="-342900" algn="just">
              <a:buFont typeface="Wingdings" panose="05000000000000000000" pitchFamily="2" charset="2"/>
              <a:buChar char="Ø"/>
            </a:pPr>
            <a:r>
              <a:rPr lang="en-US" sz="2400" dirty="0">
                <a:solidFill>
                  <a:srgbClr val="00B0F0"/>
                </a:solidFill>
                <a:latin typeface="Rockwell" panose="02060603020205020403" pitchFamily="18" charset="0"/>
              </a:rPr>
              <a:t>Acetaldehyde is highly toxic to </a:t>
            </a:r>
            <a:r>
              <a:rPr lang="en-US" sz="2400" dirty="0" smtClean="0">
                <a:solidFill>
                  <a:srgbClr val="00B0F0"/>
                </a:solidFill>
                <a:latin typeface="Rockwell" panose="02060603020205020403" pitchFamily="18" charset="0"/>
              </a:rPr>
              <a:t>the body</a:t>
            </a:r>
            <a:r>
              <a:rPr lang="en-US" sz="2400" dirty="0">
                <a:solidFill>
                  <a:srgbClr val="00B0F0"/>
                </a:solidFill>
                <a:latin typeface="Rockwell" panose="02060603020205020403" pitchFamily="18" charset="0"/>
              </a:rPr>
              <a:t>, even in low concentrations. Normally, however, the enzyme </a:t>
            </a:r>
            <a:r>
              <a:rPr lang="en-US" sz="2400" dirty="0" smtClean="0">
                <a:solidFill>
                  <a:srgbClr val="00B0F0"/>
                </a:solidFill>
                <a:latin typeface="Rockwell" panose="02060603020205020403" pitchFamily="18" charset="0"/>
              </a:rPr>
              <a:t>aldehyde dehydrogenase </a:t>
            </a:r>
            <a:r>
              <a:rPr lang="en-US" sz="2400" dirty="0">
                <a:solidFill>
                  <a:srgbClr val="00B0F0"/>
                </a:solidFill>
                <a:latin typeface="Rockwell" panose="02060603020205020403" pitchFamily="18" charset="0"/>
              </a:rPr>
              <a:t>(ALDH) rapidly oxidizes acetaldehyde to acetate. </a:t>
            </a:r>
            <a:endParaRPr lang="en-IN" sz="2400" dirty="0">
              <a:solidFill>
                <a:srgbClr val="00B0F0"/>
              </a:solidFill>
              <a:latin typeface="Rockwell" panose="02060603020205020403" pitchFamily="18" charset="0"/>
            </a:endParaRPr>
          </a:p>
        </p:txBody>
      </p:sp>
    </p:spTree>
    <p:extLst>
      <p:ext uri="{BB962C8B-B14F-4D97-AF65-F5344CB8AC3E}">
        <p14:creationId xmlns:p14="http://schemas.microsoft.com/office/powerpoint/2010/main" val="4273113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7615"/>
            <a:ext cx="9144000" cy="4501232"/>
          </a:xfrm>
          <a:prstGeom prst="rect">
            <a:avLst/>
          </a:prstGeom>
        </p:spPr>
        <p:txBody>
          <a:bodyPr wrap="square" lIns="68580" tIns="34290" rIns="68580" bIns="34290">
            <a:spAutoFit/>
          </a:bodyPr>
          <a:lstStyle/>
          <a:p>
            <a:pPr marL="342900" indent="-342900" algn="just">
              <a:buFont typeface="Wingdings" panose="05000000000000000000" pitchFamily="2" charset="2"/>
              <a:buChar char="Ø"/>
            </a:pPr>
            <a:r>
              <a:rPr lang="en-US" sz="2400" dirty="0">
                <a:solidFill>
                  <a:srgbClr val="0070C0"/>
                </a:solidFill>
                <a:latin typeface="Rockwell" panose="02060603020205020403" pitchFamily="18" charset="0"/>
              </a:rPr>
              <a:t>Most </a:t>
            </a:r>
            <a:r>
              <a:rPr lang="en-US" sz="2400" dirty="0" smtClean="0">
                <a:solidFill>
                  <a:srgbClr val="0070C0"/>
                </a:solidFill>
                <a:latin typeface="Rockwell" panose="02060603020205020403" pitchFamily="18" charset="0"/>
              </a:rPr>
              <a:t>of the </a:t>
            </a:r>
            <a:r>
              <a:rPr lang="en-US" sz="2400" dirty="0">
                <a:solidFill>
                  <a:srgbClr val="0070C0"/>
                </a:solidFill>
                <a:latin typeface="Rockwell" panose="02060603020205020403" pitchFamily="18" charset="0"/>
              </a:rPr>
              <a:t>acetate travels through the bloodstream to other parts of the body, </a:t>
            </a:r>
            <a:r>
              <a:rPr lang="en-US" sz="2400" dirty="0" smtClean="0">
                <a:solidFill>
                  <a:srgbClr val="0070C0"/>
                </a:solidFill>
                <a:latin typeface="Rockwell" panose="02060603020205020403" pitchFamily="18" charset="0"/>
              </a:rPr>
              <a:t>where it </a:t>
            </a:r>
            <a:r>
              <a:rPr lang="en-US" sz="2400" dirty="0">
                <a:solidFill>
                  <a:srgbClr val="0070C0"/>
                </a:solidFill>
                <a:latin typeface="Rockwell" panose="02060603020205020403" pitchFamily="18" charset="0"/>
              </a:rPr>
              <a:t>can enter other metabolic </a:t>
            </a:r>
            <a:r>
              <a:rPr lang="en-US" sz="2400" dirty="0" smtClean="0">
                <a:solidFill>
                  <a:srgbClr val="0070C0"/>
                </a:solidFill>
                <a:latin typeface="Rockwell" panose="02060603020205020403" pitchFamily="18" charset="0"/>
              </a:rPr>
              <a:t>cycles that </a:t>
            </a:r>
            <a:r>
              <a:rPr lang="en-US" sz="2400" dirty="0">
                <a:solidFill>
                  <a:srgbClr val="0070C0"/>
                </a:solidFill>
                <a:latin typeface="Rockwell" panose="02060603020205020403" pitchFamily="18" charset="0"/>
              </a:rPr>
              <a:t>produce energy </a:t>
            </a:r>
            <a:r>
              <a:rPr lang="en-US" sz="2400" dirty="0" smtClean="0">
                <a:solidFill>
                  <a:srgbClr val="0070C0"/>
                </a:solidFill>
                <a:latin typeface="Rockwell" panose="02060603020205020403" pitchFamily="18" charset="0"/>
              </a:rPr>
              <a:t>or useful </a:t>
            </a:r>
            <a:r>
              <a:rPr lang="en-US" sz="2400" dirty="0">
                <a:solidFill>
                  <a:srgbClr val="0070C0"/>
                </a:solidFill>
                <a:latin typeface="Rockwell" panose="02060603020205020403" pitchFamily="18" charset="0"/>
              </a:rPr>
              <a:t>molecules. </a:t>
            </a:r>
            <a:endParaRPr lang="en-US" sz="2400" dirty="0" smtClean="0">
              <a:solidFill>
                <a:srgbClr val="0070C0"/>
              </a:solidFill>
              <a:latin typeface="Rockwell" panose="02060603020205020403" pitchFamily="18" charset="0"/>
            </a:endParaRPr>
          </a:p>
          <a:p>
            <a:pPr marL="342900" indent="-342900" algn="just">
              <a:buFont typeface="Wingdings" panose="05000000000000000000" pitchFamily="2" charset="2"/>
              <a:buChar char="Ø"/>
            </a:pPr>
            <a:r>
              <a:rPr lang="en-US" sz="2400" dirty="0" smtClean="0">
                <a:solidFill>
                  <a:srgbClr val="0070C0"/>
                </a:solidFill>
                <a:latin typeface="Rockwell" panose="02060603020205020403" pitchFamily="18" charset="0"/>
              </a:rPr>
              <a:t>The </a:t>
            </a:r>
            <a:r>
              <a:rPr lang="en-US" sz="2400" dirty="0">
                <a:solidFill>
                  <a:srgbClr val="0070C0"/>
                </a:solidFill>
                <a:latin typeface="Rockwell" panose="02060603020205020403" pitchFamily="18" charset="0"/>
              </a:rPr>
              <a:t>usual </a:t>
            </a:r>
            <a:r>
              <a:rPr lang="en-US" sz="2400" dirty="0" smtClean="0">
                <a:solidFill>
                  <a:srgbClr val="0070C0"/>
                </a:solidFill>
                <a:latin typeface="Rockwell" panose="02060603020205020403" pitchFamily="18" charset="0"/>
              </a:rPr>
              <a:t>biological role </a:t>
            </a:r>
            <a:r>
              <a:rPr lang="en-US" sz="2400" dirty="0">
                <a:solidFill>
                  <a:srgbClr val="0070C0"/>
                </a:solidFill>
                <a:latin typeface="Rockwell" panose="02060603020205020403" pitchFamily="18" charset="0"/>
              </a:rPr>
              <a:t>of both ADH and ALDH is to metabolize vitamin A (i.e., retinol</a:t>
            </a:r>
            <a:r>
              <a:rPr lang="en-US" sz="2400" dirty="0" smtClean="0">
                <a:solidFill>
                  <a:srgbClr val="0070C0"/>
                </a:solidFill>
                <a:latin typeface="Rockwell" panose="02060603020205020403" pitchFamily="18" charset="0"/>
              </a:rPr>
              <a:t>).</a:t>
            </a:r>
          </a:p>
          <a:p>
            <a:pPr marL="342900" indent="-342900" algn="just">
              <a:buFont typeface="Wingdings" panose="05000000000000000000" pitchFamily="2" charset="2"/>
              <a:buChar char="Ø"/>
            </a:pPr>
            <a:r>
              <a:rPr lang="en-IN" sz="2400" dirty="0">
                <a:solidFill>
                  <a:srgbClr val="0070C0"/>
                </a:solidFill>
                <a:latin typeface="Rockwell" panose="02060603020205020403" pitchFamily="18" charset="0"/>
              </a:rPr>
              <a:t>The </a:t>
            </a:r>
            <a:r>
              <a:rPr lang="en-IN" sz="2400" dirty="0" smtClean="0">
                <a:solidFill>
                  <a:srgbClr val="C00000"/>
                </a:solidFill>
                <a:latin typeface="Rockwell" panose="02060603020205020403" pitchFamily="18" charset="0"/>
              </a:rPr>
              <a:t>Microsomal Ethanol Oxidizing System (</a:t>
            </a:r>
            <a:r>
              <a:rPr lang="en-IN" sz="2400" dirty="0">
                <a:solidFill>
                  <a:srgbClr val="C00000"/>
                </a:solidFill>
                <a:latin typeface="Rockwell" panose="02060603020205020403" pitchFamily="18" charset="0"/>
              </a:rPr>
              <a:t>MEOS) </a:t>
            </a:r>
            <a:r>
              <a:rPr lang="en-IN" sz="2400" dirty="0">
                <a:solidFill>
                  <a:srgbClr val="0070C0"/>
                </a:solidFill>
                <a:latin typeface="Rockwell" panose="02060603020205020403" pitchFamily="18" charset="0"/>
              </a:rPr>
              <a:t>is an alternate pathway for alcohol metabolism in </a:t>
            </a:r>
            <a:r>
              <a:rPr lang="en-IN" sz="2400" dirty="0" smtClean="0">
                <a:solidFill>
                  <a:srgbClr val="0070C0"/>
                </a:solidFill>
                <a:latin typeface="Rockwell" panose="02060603020205020403" pitchFamily="18" charset="0"/>
              </a:rPr>
              <a:t>the liver.</a:t>
            </a:r>
          </a:p>
          <a:p>
            <a:pPr marL="342900" indent="-342900" algn="just">
              <a:buFont typeface="Wingdings" panose="05000000000000000000" pitchFamily="2" charset="2"/>
              <a:buChar char="Ø"/>
            </a:pPr>
            <a:r>
              <a:rPr lang="en-IN" sz="2400" dirty="0" smtClean="0">
                <a:solidFill>
                  <a:srgbClr val="0070C0"/>
                </a:solidFill>
                <a:latin typeface="Rockwell" panose="02060603020205020403" pitchFamily="18" charset="0"/>
              </a:rPr>
              <a:t>Microsomal </a:t>
            </a:r>
            <a:r>
              <a:rPr lang="en-IN" sz="2400" dirty="0">
                <a:solidFill>
                  <a:srgbClr val="0070C0"/>
                </a:solidFill>
                <a:latin typeface="Rockwell" panose="02060603020205020403" pitchFamily="18" charset="0"/>
              </a:rPr>
              <a:t>enzymes belong </a:t>
            </a:r>
            <a:r>
              <a:rPr lang="en-IN" sz="2400" dirty="0" smtClean="0">
                <a:solidFill>
                  <a:srgbClr val="0070C0"/>
                </a:solidFill>
                <a:latin typeface="Rockwell" panose="02060603020205020403" pitchFamily="18" charset="0"/>
              </a:rPr>
              <a:t>to a </a:t>
            </a:r>
            <a:r>
              <a:rPr lang="en-IN" sz="2400" dirty="0">
                <a:solidFill>
                  <a:srgbClr val="0070C0"/>
                </a:solidFill>
                <a:latin typeface="Rockwell" panose="02060603020205020403" pitchFamily="18" charset="0"/>
              </a:rPr>
              <a:t>family of proteins called cytochromes.</a:t>
            </a:r>
          </a:p>
          <a:p>
            <a:pPr marL="342900" indent="-342900" algn="just">
              <a:buFont typeface="Wingdings" panose="05000000000000000000" pitchFamily="2" charset="2"/>
              <a:buChar char="Ø"/>
            </a:pPr>
            <a:r>
              <a:rPr lang="en-IN" sz="2400" dirty="0">
                <a:solidFill>
                  <a:srgbClr val="0070C0"/>
                </a:solidFill>
                <a:latin typeface="Rockwell" panose="02060603020205020403" pitchFamily="18" charset="0"/>
              </a:rPr>
              <a:t>Some cytochromes, located in a cellular substructure called the endoplasmic </a:t>
            </a:r>
            <a:r>
              <a:rPr lang="en-IN" sz="2400" dirty="0" smtClean="0">
                <a:solidFill>
                  <a:srgbClr val="0070C0"/>
                </a:solidFill>
                <a:latin typeface="Rockwell" panose="02060603020205020403" pitchFamily="18" charset="0"/>
              </a:rPr>
              <a:t>reticulum</a:t>
            </a:r>
            <a:r>
              <a:rPr lang="en-US" sz="2400" dirty="0">
                <a:solidFill>
                  <a:srgbClr val="0070C0"/>
                </a:solidFill>
                <a:latin typeface="Rockwell" panose="02060603020205020403" pitchFamily="18" charset="0"/>
              </a:rPr>
              <a:t> detoxify harmful substances that enter the body. </a:t>
            </a:r>
            <a:endParaRPr lang="en-IN" sz="2400" dirty="0">
              <a:solidFill>
                <a:srgbClr val="0070C0"/>
              </a:solidFill>
              <a:latin typeface="Rockwell" panose="02060603020205020403" pitchFamily="18" charset="0"/>
            </a:endParaRPr>
          </a:p>
        </p:txBody>
      </p:sp>
    </p:spTree>
    <p:extLst>
      <p:ext uri="{BB962C8B-B14F-4D97-AF65-F5344CB8AC3E}">
        <p14:creationId xmlns:p14="http://schemas.microsoft.com/office/powerpoint/2010/main" val="4166406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31243"/>
            <a:ext cx="9144000" cy="2900794"/>
          </a:xfrm>
          <a:prstGeom prst="rect">
            <a:avLst/>
          </a:prstGeom>
        </p:spPr>
        <p:txBody>
          <a:bodyPr wrap="square" lIns="68580" tIns="34290" rIns="68580" bIns="34290">
            <a:spAutoFit/>
          </a:bodyPr>
          <a:lstStyle/>
          <a:p>
            <a:pPr marL="342900" indent="-342900" algn="just">
              <a:buFont typeface="Wingdings" panose="05000000000000000000" pitchFamily="2" charset="2"/>
              <a:buChar char="Ø"/>
            </a:pPr>
            <a:r>
              <a:rPr lang="en-US" sz="2300" dirty="0" err="1" smtClean="0">
                <a:solidFill>
                  <a:srgbClr val="7030A0"/>
                </a:solidFill>
                <a:latin typeface="Rockwell" panose="02060603020205020403" pitchFamily="18" charset="0"/>
              </a:rPr>
              <a:t>Pathogenetic</a:t>
            </a:r>
            <a:r>
              <a:rPr lang="en-US" sz="2300" dirty="0" smtClean="0">
                <a:solidFill>
                  <a:srgbClr val="7030A0"/>
                </a:solidFill>
                <a:latin typeface="Rockwell" panose="02060603020205020403" pitchFamily="18" charset="0"/>
              </a:rPr>
              <a:t> </a:t>
            </a:r>
            <a:r>
              <a:rPr lang="en-US" sz="2300" dirty="0">
                <a:solidFill>
                  <a:srgbClr val="7030A0"/>
                </a:solidFill>
                <a:latin typeface="Rockwell" panose="02060603020205020403" pitchFamily="18" charset="0"/>
              </a:rPr>
              <a:t>events are linked to the metabolism of ethanol </a:t>
            </a:r>
            <a:r>
              <a:rPr lang="en-US" sz="2300" dirty="0" smtClean="0">
                <a:solidFill>
                  <a:srgbClr val="7030A0"/>
                </a:solidFill>
                <a:latin typeface="Rockwell" panose="02060603020205020403" pitchFamily="18" charset="0"/>
              </a:rPr>
              <a:t>and acetaldehyde </a:t>
            </a:r>
            <a:r>
              <a:rPr lang="en-US" sz="2300" dirty="0">
                <a:solidFill>
                  <a:srgbClr val="7030A0"/>
                </a:solidFill>
                <a:latin typeface="Rockwell" panose="02060603020205020403" pitchFamily="18" charset="0"/>
              </a:rPr>
              <a:t>as its first oxidation product generated via hepatic alcohol dehydrogenase (</a:t>
            </a:r>
            <a:r>
              <a:rPr lang="en-US" sz="2300" dirty="0" smtClean="0">
                <a:solidFill>
                  <a:srgbClr val="7030A0"/>
                </a:solidFill>
                <a:latin typeface="Rockwell" panose="02060603020205020403" pitchFamily="18" charset="0"/>
              </a:rPr>
              <a:t>ADH) and </a:t>
            </a:r>
            <a:r>
              <a:rPr lang="en-US" sz="2300" dirty="0">
                <a:solidFill>
                  <a:srgbClr val="7030A0"/>
                </a:solidFill>
                <a:latin typeface="Rockwell" panose="02060603020205020403" pitchFamily="18" charset="0"/>
              </a:rPr>
              <a:t>the microsomal ethanol-oxidizing system (MEOS), which depends on cytochrome P450 </a:t>
            </a:r>
            <a:r>
              <a:rPr lang="en-US" sz="2300" dirty="0" smtClean="0">
                <a:solidFill>
                  <a:srgbClr val="7030A0"/>
                </a:solidFill>
                <a:latin typeface="Rockwell" panose="02060603020205020403" pitchFamily="18" charset="0"/>
              </a:rPr>
              <a:t>2E1 (CYP </a:t>
            </a:r>
            <a:r>
              <a:rPr lang="en-US" sz="2300" dirty="0">
                <a:solidFill>
                  <a:srgbClr val="7030A0"/>
                </a:solidFill>
                <a:latin typeface="Rockwell" panose="02060603020205020403" pitchFamily="18" charset="0"/>
              </a:rPr>
              <a:t>2E1), and is inducible by chronic alcohol use</a:t>
            </a:r>
            <a:r>
              <a:rPr lang="en-US" sz="2300" dirty="0" smtClean="0">
                <a:solidFill>
                  <a:srgbClr val="7030A0"/>
                </a:solidFill>
                <a:latin typeface="Rockwell" panose="02060603020205020403" pitchFamily="18" charset="0"/>
              </a:rPr>
              <a:t>.</a:t>
            </a:r>
          </a:p>
          <a:p>
            <a:pPr marL="342900" indent="-342900" algn="just">
              <a:buFont typeface="Wingdings" panose="05000000000000000000" pitchFamily="2" charset="2"/>
              <a:buChar char="Ø"/>
            </a:pPr>
            <a:r>
              <a:rPr lang="en-US" sz="2300" dirty="0" smtClean="0">
                <a:solidFill>
                  <a:srgbClr val="7030A0"/>
                </a:solidFill>
                <a:latin typeface="Rockwell" panose="02060603020205020403" pitchFamily="18" charset="0"/>
              </a:rPr>
              <a:t>The MEOS </a:t>
            </a:r>
            <a:r>
              <a:rPr lang="en-US" sz="2300" dirty="0">
                <a:solidFill>
                  <a:srgbClr val="7030A0"/>
                </a:solidFill>
                <a:latin typeface="Rockwell" panose="02060603020205020403" pitchFamily="18" charset="0"/>
              </a:rPr>
              <a:t>oxidizes alcohol to acetaldehyde by means of a cytochrome </a:t>
            </a:r>
            <a:r>
              <a:rPr lang="en-US" sz="2300" dirty="0" smtClean="0">
                <a:solidFill>
                  <a:srgbClr val="7030A0"/>
                </a:solidFill>
                <a:latin typeface="Rockwell" panose="02060603020205020403" pitchFamily="18" charset="0"/>
              </a:rPr>
              <a:t>called P450 </a:t>
            </a:r>
            <a:r>
              <a:rPr lang="en-US" sz="2300" dirty="0">
                <a:solidFill>
                  <a:srgbClr val="7030A0"/>
                </a:solidFill>
                <a:latin typeface="Rockwell" panose="02060603020205020403" pitchFamily="18" charset="0"/>
              </a:rPr>
              <a:t>2E1, or CYP2E1, which is </a:t>
            </a:r>
            <a:r>
              <a:rPr lang="en-US" sz="2300" dirty="0" smtClean="0">
                <a:solidFill>
                  <a:srgbClr val="7030A0"/>
                </a:solidFill>
                <a:latin typeface="Rockwell" panose="02060603020205020403" pitchFamily="18" charset="0"/>
              </a:rPr>
              <a:t>found in </a:t>
            </a:r>
            <a:r>
              <a:rPr lang="en-US" sz="2300" dirty="0">
                <a:solidFill>
                  <a:srgbClr val="7030A0"/>
                </a:solidFill>
                <a:latin typeface="Rockwell" panose="02060603020205020403" pitchFamily="18" charset="0"/>
              </a:rPr>
              <a:t>the endoplasmic reticulum of </a:t>
            </a:r>
            <a:r>
              <a:rPr lang="en-US" sz="2300" dirty="0" smtClean="0">
                <a:solidFill>
                  <a:srgbClr val="7030A0"/>
                </a:solidFill>
                <a:latin typeface="Rockwell" panose="02060603020205020403" pitchFamily="18" charset="0"/>
              </a:rPr>
              <a:t>liver cells</a:t>
            </a:r>
            <a:r>
              <a:rPr lang="en-US" sz="2300" dirty="0">
                <a:solidFill>
                  <a:srgbClr val="7030A0"/>
                </a:solidFill>
                <a:latin typeface="Rockwell" panose="02060603020205020403" pitchFamily="18" charset="0"/>
              </a:rPr>
              <a:t>. </a:t>
            </a:r>
          </a:p>
        </p:txBody>
      </p:sp>
      <p:sp>
        <p:nvSpPr>
          <p:cNvPr id="3" name="Rectangle 2"/>
          <p:cNvSpPr/>
          <p:nvPr/>
        </p:nvSpPr>
        <p:spPr>
          <a:xfrm>
            <a:off x="0" y="0"/>
            <a:ext cx="9144000" cy="1731243"/>
          </a:xfrm>
          <a:prstGeom prst="rect">
            <a:avLst/>
          </a:prstGeom>
        </p:spPr>
        <p:txBody>
          <a:bodyPr wrap="square" lIns="68580" tIns="34290" rIns="68580" bIns="34290">
            <a:spAutoFit/>
          </a:bodyPr>
          <a:lstStyle/>
          <a:p>
            <a:pPr marL="342900" indent="-342900" algn="just">
              <a:buFont typeface="Wingdings" panose="05000000000000000000" pitchFamily="2" charset="2"/>
              <a:buChar char="Ø"/>
            </a:pPr>
            <a:r>
              <a:rPr lang="en-US" b="1" i="1" dirty="0">
                <a:solidFill>
                  <a:srgbClr val="00B050"/>
                </a:solidFill>
                <a:latin typeface="Rockwell" panose="02060603020205020403" pitchFamily="18" charset="0"/>
              </a:rPr>
              <a:t>Cytochrome, </a:t>
            </a:r>
            <a:r>
              <a:rPr lang="en-US" i="1" dirty="0" smtClean="0">
                <a:solidFill>
                  <a:srgbClr val="00B050"/>
                </a:solidFill>
                <a:latin typeface="Rockwell" panose="02060603020205020403" pitchFamily="18" charset="0"/>
              </a:rPr>
              <a:t>are group </a:t>
            </a:r>
            <a:r>
              <a:rPr lang="en-US" i="1" dirty="0">
                <a:solidFill>
                  <a:srgbClr val="00B050"/>
                </a:solidFill>
                <a:latin typeface="Rockwell" panose="02060603020205020403" pitchFamily="18" charset="0"/>
              </a:rPr>
              <a:t>of </a:t>
            </a:r>
            <a:r>
              <a:rPr lang="en-US" i="1" dirty="0" err="1">
                <a:solidFill>
                  <a:srgbClr val="00B050"/>
                </a:solidFill>
                <a:latin typeface="Rockwell" panose="02060603020205020403" pitchFamily="18" charset="0"/>
              </a:rPr>
              <a:t>hemoprotein</a:t>
            </a:r>
            <a:r>
              <a:rPr lang="en-US" i="1" dirty="0">
                <a:solidFill>
                  <a:srgbClr val="00B050"/>
                </a:solidFill>
                <a:latin typeface="Rockwell" panose="02060603020205020403" pitchFamily="18" charset="0"/>
              </a:rPr>
              <a:t> cell components that, by readily undergoing reduction and oxidation (gain and loss of electrons) with the aid of enzymes, serve a vital function in the transfer of energy within cells. </a:t>
            </a:r>
            <a:r>
              <a:rPr lang="en-US" i="1" dirty="0" err="1">
                <a:solidFill>
                  <a:srgbClr val="00B050"/>
                </a:solidFill>
                <a:latin typeface="Rockwell" panose="02060603020205020403" pitchFamily="18" charset="0"/>
              </a:rPr>
              <a:t>Hemoproteins</a:t>
            </a:r>
            <a:r>
              <a:rPr lang="en-US" i="1" dirty="0">
                <a:solidFill>
                  <a:srgbClr val="00B050"/>
                </a:solidFill>
                <a:latin typeface="Rockwell" panose="02060603020205020403" pitchFamily="18" charset="0"/>
              </a:rPr>
              <a:t> are proteins linked to </a:t>
            </a:r>
            <a:r>
              <a:rPr lang="en-US" i="1" dirty="0" smtClean="0">
                <a:solidFill>
                  <a:srgbClr val="00B050"/>
                </a:solidFill>
                <a:latin typeface="Rockwell" panose="02060603020205020403" pitchFamily="18" charset="0"/>
              </a:rPr>
              <a:t>iron-bearing </a:t>
            </a:r>
            <a:r>
              <a:rPr lang="en-US" i="1" dirty="0">
                <a:solidFill>
                  <a:srgbClr val="00B050"/>
                </a:solidFill>
                <a:latin typeface="Rockwell" panose="02060603020205020403" pitchFamily="18" charset="0"/>
              </a:rPr>
              <a:t>component. It is the iron (</a:t>
            </a:r>
            <a:r>
              <a:rPr lang="en-US" i="1" dirty="0" err="1">
                <a:solidFill>
                  <a:srgbClr val="00B050"/>
                </a:solidFill>
                <a:latin typeface="Rockwell" panose="02060603020205020403" pitchFamily="18" charset="0"/>
              </a:rPr>
              <a:t>heme</a:t>
            </a:r>
            <a:r>
              <a:rPr lang="en-US" i="1" dirty="0">
                <a:solidFill>
                  <a:srgbClr val="00B050"/>
                </a:solidFill>
                <a:latin typeface="Rockwell" panose="02060603020205020403" pitchFamily="18" charset="0"/>
              </a:rPr>
              <a:t>) group attached to the protein that can undergo reversible oxidation and reduction reactions, thereby functioning as electron carriers within the </a:t>
            </a:r>
            <a:r>
              <a:rPr lang="en-US" i="1" dirty="0" smtClean="0">
                <a:solidFill>
                  <a:srgbClr val="00B050"/>
                </a:solidFill>
                <a:latin typeface="Rockwell" panose="02060603020205020403" pitchFamily="18" charset="0"/>
              </a:rPr>
              <a:t>mitochondria.</a:t>
            </a:r>
            <a:endParaRPr lang="en-IN" i="1" dirty="0">
              <a:solidFill>
                <a:srgbClr val="00B050"/>
              </a:solidFill>
              <a:latin typeface="Rockwell" panose="02060603020205020403" pitchFamily="18" charset="0"/>
            </a:endParaRPr>
          </a:p>
        </p:txBody>
      </p:sp>
    </p:spTree>
    <p:extLst>
      <p:ext uri="{BB962C8B-B14F-4D97-AF65-F5344CB8AC3E}">
        <p14:creationId xmlns:p14="http://schemas.microsoft.com/office/powerpoint/2010/main" val="836399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6367"/>
            <a:ext cx="9144000" cy="4255011"/>
          </a:xfrm>
          <a:prstGeom prst="rect">
            <a:avLst/>
          </a:prstGeom>
        </p:spPr>
        <p:txBody>
          <a:bodyPr wrap="square" lIns="68580" tIns="34290" rIns="68580" bIns="34290">
            <a:spAutoFit/>
          </a:bodyPr>
          <a:lstStyle/>
          <a:p>
            <a:pPr marL="342900" indent="-342900" algn="just">
              <a:buFont typeface="Wingdings" panose="05000000000000000000" pitchFamily="2" charset="2"/>
              <a:buChar char="Ø"/>
            </a:pPr>
            <a:r>
              <a:rPr lang="en-US" sz="2400" dirty="0">
                <a:solidFill>
                  <a:srgbClr val="7030A0"/>
                </a:solidFill>
                <a:latin typeface="Rockwell" panose="02060603020205020403" pitchFamily="18" charset="0"/>
              </a:rPr>
              <a:t>Normally functioning at a low level, CYP2E1 is stimulated to a higher level by the presence of alcohol. </a:t>
            </a:r>
          </a:p>
          <a:p>
            <a:pPr marL="342900" indent="-342900" algn="just">
              <a:buFont typeface="Wingdings" panose="05000000000000000000" pitchFamily="2" charset="2"/>
              <a:buChar char="Ø"/>
            </a:pPr>
            <a:r>
              <a:rPr lang="en-US" sz="2400" dirty="0">
                <a:solidFill>
                  <a:srgbClr val="7030A0"/>
                </a:solidFill>
                <a:latin typeface="Rockwell" panose="02060603020205020403" pitchFamily="18" charset="0"/>
              </a:rPr>
              <a:t>Thus, the MEOS becomes increasingly important as alcohol consumption becomes heavier and more chronic</a:t>
            </a:r>
            <a:r>
              <a:rPr lang="en-US" sz="2400" dirty="0" smtClean="0">
                <a:solidFill>
                  <a:srgbClr val="7030A0"/>
                </a:solidFill>
                <a:latin typeface="Rockwell" panose="02060603020205020403" pitchFamily="18" charset="0"/>
              </a:rPr>
              <a:t>.</a:t>
            </a:r>
          </a:p>
          <a:p>
            <a:pPr marL="342900" indent="-342900" algn="just">
              <a:buFont typeface="Wingdings" panose="05000000000000000000" pitchFamily="2" charset="2"/>
              <a:buChar char="Ø"/>
            </a:pPr>
            <a:r>
              <a:rPr lang="en-IN" sz="2400" dirty="0">
                <a:solidFill>
                  <a:srgbClr val="7030A0"/>
                </a:solidFill>
                <a:latin typeface="Rockwell" panose="02060603020205020403" pitchFamily="18" charset="0"/>
              </a:rPr>
              <a:t>MEOS induction accelerates the </a:t>
            </a:r>
            <a:r>
              <a:rPr lang="en-IN" sz="2400" dirty="0" smtClean="0">
                <a:solidFill>
                  <a:srgbClr val="7030A0"/>
                </a:solidFill>
                <a:latin typeface="Rockwell" panose="02060603020205020403" pitchFamily="18" charset="0"/>
              </a:rPr>
              <a:t>metabolism of </a:t>
            </a:r>
            <a:r>
              <a:rPr lang="en-IN" sz="2400" dirty="0">
                <a:solidFill>
                  <a:srgbClr val="7030A0"/>
                </a:solidFill>
                <a:latin typeface="Rockwell" panose="02060603020205020403" pitchFamily="18" charset="0"/>
              </a:rPr>
              <a:t>ethanol to acetaldehyde that facilitates organ injury including the liver, and it produces </a:t>
            </a:r>
            <a:r>
              <a:rPr lang="en-IN" sz="2400" dirty="0" smtClean="0">
                <a:solidFill>
                  <a:srgbClr val="7030A0"/>
                </a:solidFill>
                <a:latin typeface="Rockwell" panose="02060603020205020403" pitchFamily="18" charset="0"/>
              </a:rPr>
              <a:t>via CYP </a:t>
            </a:r>
            <a:r>
              <a:rPr lang="en-IN" sz="2400" dirty="0">
                <a:solidFill>
                  <a:srgbClr val="7030A0"/>
                </a:solidFill>
                <a:latin typeface="Rockwell" panose="02060603020205020403" pitchFamily="18" charset="0"/>
              </a:rPr>
              <a:t>2E1 many </a:t>
            </a:r>
            <a:r>
              <a:rPr lang="en-IN" sz="2400" dirty="0" smtClean="0">
                <a:solidFill>
                  <a:srgbClr val="00B050"/>
                </a:solidFill>
                <a:latin typeface="Rockwell" panose="02060603020205020403" pitchFamily="18" charset="0"/>
              </a:rPr>
              <a:t>Reactive Oxygen Species (ROS)</a:t>
            </a:r>
            <a:r>
              <a:rPr lang="en-IN" sz="2400" dirty="0" smtClean="0">
                <a:solidFill>
                  <a:srgbClr val="7030A0"/>
                </a:solidFill>
                <a:latin typeface="Rockwell" panose="02060603020205020403" pitchFamily="18" charset="0"/>
              </a:rPr>
              <a:t> </a:t>
            </a:r>
            <a:r>
              <a:rPr lang="en-IN" sz="2400" dirty="0">
                <a:solidFill>
                  <a:srgbClr val="7030A0"/>
                </a:solidFill>
                <a:latin typeface="Rockwell" panose="02060603020205020403" pitchFamily="18" charset="0"/>
              </a:rPr>
              <a:t>such as ethoxy radical, </a:t>
            </a:r>
            <a:r>
              <a:rPr lang="en-IN" sz="2400" dirty="0" err="1">
                <a:solidFill>
                  <a:srgbClr val="7030A0"/>
                </a:solidFill>
                <a:latin typeface="Rockwell" panose="02060603020205020403" pitchFamily="18" charset="0"/>
              </a:rPr>
              <a:t>hydroxyethyl</a:t>
            </a:r>
            <a:r>
              <a:rPr lang="en-IN" sz="2400" dirty="0">
                <a:solidFill>
                  <a:srgbClr val="7030A0"/>
                </a:solidFill>
                <a:latin typeface="Rockwell" panose="02060603020205020403" pitchFamily="18" charset="0"/>
              </a:rPr>
              <a:t> radical, </a:t>
            </a:r>
            <a:r>
              <a:rPr lang="en-IN" sz="2400" dirty="0" smtClean="0">
                <a:solidFill>
                  <a:srgbClr val="7030A0"/>
                </a:solidFill>
                <a:latin typeface="Rockwell" panose="02060603020205020403" pitchFamily="18" charset="0"/>
              </a:rPr>
              <a:t>acetyl radical</a:t>
            </a:r>
            <a:r>
              <a:rPr lang="en-IN" sz="2400" dirty="0">
                <a:solidFill>
                  <a:srgbClr val="7030A0"/>
                </a:solidFill>
                <a:latin typeface="Rockwell" panose="02060603020205020403" pitchFamily="18" charset="0"/>
              </a:rPr>
              <a:t>, singlet radical, superoxide radical, hydrogen peroxide, hydroxyl radical, </a:t>
            </a:r>
            <a:r>
              <a:rPr lang="en-IN" sz="2400" dirty="0" err="1">
                <a:solidFill>
                  <a:srgbClr val="7030A0"/>
                </a:solidFill>
                <a:latin typeface="Rockwell" panose="02060603020205020403" pitchFamily="18" charset="0"/>
              </a:rPr>
              <a:t>alkoxyl</a:t>
            </a:r>
            <a:r>
              <a:rPr lang="en-IN" sz="2400" dirty="0">
                <a:solidFill>
                  <a:srgbClr val="7030A0"/>
                </a:solidFill>
                <a:latin typeface="Rockwell" panose="02060603020205020403" pitchFamily="18" charset="0"/>
              </a:rPr>
              <a:t> </a:t>
            </a:r>
            <a:r>
              <a:rPr lang="en-IN" sz="2400" dirty="0" smtClean="0">
                <a:solidFill>
                  <a:srgbClr val="7030A0"/>
                </a:solidFill>
                <a:latin typeface="Rockwell" panose="02060603020205020403" pitchFamily="18" charset="0"/>
              </a:rPr>
              <a:t>radical, and </a:t>
            </a:r>
            <a:r>
              <a:rPr lang="en-IN" sz="2400" dirty="0" err="1">
                <a:solidFill>
                  <a:srgbClr val="7030A0"/>
                </a:solidFill>
                <a:latin typeface="Rockwell" panose="02060603020205020403" pitchFamily="18" charset="0"/>
              </a:rPr>
              <a:t>peroxyl</a:t>
            </a:r>
            <a:r>
              <a:rPr lang="en-IN" sz="2400" dirty="0">
                <a:solidFill>
                  <a:srgbClr val="7030A0"/>
                </a:solidFill>
                <a:latin typeface="Rockwell" panose="02060603020205020403" pitchFamily="18" charset="0"/>
              </a:rPr>
              <a:t> radical. </a:t>
            </a:r>
            <a:endParaRPr lang="en-IN" sz="2400" dirty="0" smtClean="0">
              <a:solidFill>
                <a:srgbClr val="7030A0"/>
              </a:solidFill>
              <a:latin typeface="Rockwell" panose="02060603020205020403" pitchFamily="18" charset="0"/>
            </a:endParaRPr>
          </a:p>
        </p:txBody>
      </p:sp>
    </p:spTree>
    <p:extLst>
      <p:ext uri="{BB962C8B-B14F-4D97-AF65-F5344CB8AC3E}">
        <p14:creationId xmlns:p14="http://schemas.microsoft.com/office/powerpoint/2010/main" val="1519924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4870564"/>
          </a:xfrm>
          <a:prstGeom prst="rect">
            <a:avLst/>
          </a:prstGeom>
        </p:spPr>
        <p:txBody>
          <a:bodyPr wrap="square" lIns="68580" tIns="34290" rIns="68580" bIns="34290">
            <a:spAutoFit/>
          </a:bodyPr>
          <a:lstStyle/>
          <a:p>
            <a:pPr marL="342900" indent="-342900" algn="just">
              <a:buFont typeface="Wingdings" panose="05000000000000000000" pitchFamily="2" charset="2"/>
              <a:buChar char="Ø"/>
            </a:pPr>
            <a:r>
              <a:rPr lang="en-US" sz="2400" u="sng" dirty="0">
                <a:solidFill>
                  <a:srgbClr val="00B050"/>
                </a:solidFill>
                <a:latin typeface="Rockwell" panose="02060603020205020403" pitchFamily="18" charset="0"/>
              </a:rPr>
              <a:t>Reactive oxygen species (ROS) </a:t>
            </a:r>
            <a:r>
              <a:rPr lang="en-US" sz="2400" dirty="0">
                <a:solidFill>
                  <a:srgbClr val="00B050"/>
                </a:solidFill>
                <a:latin typeface="Rockwell" panose="02060603020205020403" pitchFamily="18" charset="0"/>
              </a:rPr>
              <a:t>are an unavoidable byproduct of oxygen metabolism and their cellular concentrations are determined by the balance between their rates of production and their rates of clearance by various antioxidant compounds and enzymes. </a:t>
            </a:r>
            <a:endParaRPr lang="en-US" sz="2400" dirty="0" smtClean="0">
              <a:solidFill>
                <a:srgbClr val="00B050"/>
              </a:solidFill>
              <a:latin typeface="Rockwell" panose="02060603020205020403" pitchFamily="18" charset="0"/>
            </a:endParaRPr>
          </a:p>
          <a:p>
            <a:pPr marL="342900" indent="-342900" algn="just">
              <a:buFont typeface="Wingdings" panose="05000000000000000000" pitchFamily="2" charset="2"/>
              <a:buChar char="Ø"/>
            </a:pPr>
            <a:r>
              <a:rPr lang="en-US" sz="2400" dirty="0" smtClean="0">
                <a:solidFill>
                  <a:srgbClr val="00B050"/>
                </a:solidFill>
                <a:latin typeface="Rockwell" panose="02060603020205020403" pitchFamily="18" charset="0"/>
              </a:rPr>
              <a:t>For </a:t>
            </a:r>
            <a:r>
              <a:rPr lang="en-US" sz="2400" dirty="0">
                <a:solidFill>
                  <a:srgbClr val="00B050"/>
                </a:solidFill>
                <a:latin typeface="Rockwell" panose="02060603020205020403" pitchFamily="18" charset="0"/>
              </a:rPr>
              <a:t>a long time ROS were thought to cause exclusively toxic effects which were associated with various pathologies, including carcinogenesis, </a:t>
            </a:r>
            <a:r>
              <a:rPr lang="en-US" sz="2400" dirty="0" err="1">
                <a:solidFill>
                  <a:srgbClr val="00B050"/>
                </a:solidFill>
                <a:latin typeface="Rockwell" panose="02060603020205020403" pitchFamily="18" charset="0"/>
              </a:rPr>
              <a:t>neurodegeneration</a:t>
            </a:r>
            <a:r>
              <a:rPr lang="en-US" sz="2400" dirty="0">
                <a:solidFill>
                  <a:srgbClr val="00B050"/>
                </a:solidFill>
                <a:latin typeface="Rockwell" panose="02060603020205020403" pitchFamily="18" charset="0"/>
              </a:rPr>
              <a:t>, atherosclerosis, diabetes, and aging. </a:t>
            </a:r>
            <a:endParaRPr lang="en-US" sz="2400" dirty="0" smtClean="0">
              <a:solidFill>
                <a:srgbClr val="00B050"/>
              </a:solidFill>
              <a:latin typeface="Rockwell" panose="02060603020205020403" pitchFamily="18" charset="0"/>
            </a:endParaRPr>
          </a:p>
          <a:p>
            <a:pPr marL="342900" indent="-342900" algn="just">
              <a:buFont typeface="Wingdings" panose="05000000000000000000" pitchFamily="2" charset="2"/>
              <a:buChar char="Ø"/>
            </a:pPr>
            <a:r>
              <a:rPr lang="en-US" sz="2400" dirty="0" smtClean="0">
                <a:solidFill>
                  <a:srgbClr val="00B050"/>
                </a:solidFill>
                <a:latin typeface="Rockwell" panose="02060603020205020403" pitchFamily="18" charset="0"/>
              </a:rPr>
              <a:t>Developing </a:t>
            </a:r>
            <a:r>
              <a:rPr lang="en-US" sz="2400" dirty="0">
                <a:solidFill>
                  <a:srgbClr val="00B050"/>
                </a:solidFill>
                <a:latin typeface="Rockwell" panose="02060603020205020403" pitchFamily="18" charset="0"/>
              </a:rPr>
              <a:t>a balance between the overproduction of ROS and its utilization is important in maintaining healthy redox processes within the cells.</a:t>
            </a:r>
            <a:endParaRPr lang="en-IN" sz="2400" dirty="0">
              <a:solidFill>
                <a:srgbClr val="00B050"/>
              </a:solidFill>
              <a:latin typeface="Rockwell" panose="02060603020205020403" pitchFamily="18" charset="0"/>
            </a:endParaRPr>
          </a:p>
        </p:txBody>
      </p:sp>
    </p:spTree>
    <p:extLst>
      <p:ext uri="{BB962C8B-B14F-4D97-AF65-F5344CB8AC3E}">
        <p14:creationId xmlns:p14="http://schemas.microsoft.com/office/powerpoint/2010/main" val="2690431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222161"/>
            <a:ext cx="9144000" cy="1915909"/>
          </a:xfrm>
          <a:prstGeom prst="rect">
            <a:avLst/>
          </a:prstGeom>
        </p:spPr>
        <p:txBody>
          <a:bodyPr wrap="square" lIns="68580" tIns="34290" rIns="68580" bIns="34290">
            <a:spAutoFit/>
          </a:bodyPr>
          <a:lstStyle/>
          <a:p>
            <a:pPr marL="342900" indent="-342900" algn="just">
              <a:buFont typeface="Wingdings" panose="05000000000000000000" pitchFamily="2" charset="2"/>
              <a:buChar char="Ø"/>
            </a:pPr>
            <a:r>
              <a:rPr lang="en-IN" sz="2400" dirty="0">
                <a:solidFill>
                  <a:srgbClr val="7030A0"/>
                </a:solidFill>
                <a:latin typeface="Rockwell" panose="02060603020205020403" pitchFamily="18" charset="0"/>
              </a:rPr>
              <a:t>These attack hepatocytes, </a:t>
            </a:r>
            <a:r>
              <a:rPr lang="en-IN" sz="2400" dirty="0" err="1">
                <a:solidFill>
                  <a:srgbClr val="7030A0"/>
                </a:solidFill>
                <a:latin typeface="Rockwell" panose="02060603020205020403" pitchFamily="18" charset="0"/>
              </a:rPr>
              <a:t>Kupffer</a:t>
            </a:r>
            <a:r>
              <a:rPr lang="en-IN" sz="2400" dirty="0">
                <a:solidFill>
                  <a:srgbClr val="7030A0"/>
                </a:solidFill>
                <a:latin typeface="Rockwell" panose="02060603020205020403" pitchFamily="18" charset="0"/>
              </a:rPr>
              <a:t> cells, stellate cells, and liver sinusoidal endothelial cells, and their </a:t>
            </a:r>
            <a:r>
              <a:rPr lang="en-IN" sz="2400" dirty="0" err="1">
                <a:solidFill>
                  <a:srgbClr val="7030A0"/>
                </a:solidFill>
                <a:latin typeface="Rockwell" panose="02060603020205020403" pitchFamily="18" charset="0"/>
              </a:rPr>
              <a:t>signaling</a:t>
            </a:r>
            <a:r>
              <a:rPr lang="en-IN" sz="2400" dirty="0">
                <a:solidFill>
                  <a:srgbClr val="7030A0"/>
                </a:solidFill>
                <a:latin typeface="Rockwell" panose="02060603020205020403" pitchFamily="18" charset="0"/>
              </a:rPr>
              <a:t> mediators such as interleukins, </a:t>
            </a:r>
            <a:r>
              <a:rPr lang="en-IN" sz="2400" dirty="0" err="1">
                <a:solidFill>
                  <a:srgbClr val="7030A0"/>
                </a:solidFill>
                <a:latin typeface="Rockwell" panose="02060603020205020403" pitchFamily="18" charset="0"/>
              </a:rPr>
              <a:t>interferons</a:t>
            </a:r>
            <a:r>
              <a:rPr lang="en-IN" sz="2400" dirty="0">
                <a:solidFill>
                  <a:srgbClr val="7030A0"/>
                </a:solidFill>
                <a:latin typeface="Rockwell" panose="02060603020205020403" pitchFamily="18" charset="0"/>
              </a:rPr>
              <a:t>, and growth factors, help to initiate liver injury including fibrosis and cirrhosis in susceptible individuals with specific risk factors.</a:t>
            </a:r>
          </a:p>
        </p:txBody>
      </p:sp>
    </p:spTree>
    <p:extLst>
      <p:ext uri="{BB962C8B-B14F-4D97-AF65-F5344CB8AC3E}">
        <p14:creationId xmlns:p14="http://schemas.microsoft.com/office/powerpoint/2010/main" val="3904022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915909"/>
          </a:xfrm>
          <a:prstGeom prst="rect">
            <a:avLst/>
          </a:prstGeom>
        </p:spPr>
        <p:txBody>
          <a:bodyPr wrap="square" lIns="68580" tIns="34290" rIns="68580" bIns="34290">
            <a:spAutoFit/>
          </a:bodyPr>
          <a:lstStyle/>
          <a:p>
            <a:pPr algn="just"/>
            <a:r>
              <a:rPr lang="en-US" sz="2400" dirty="0">
                <a:solidFill>
                  <a:srgbClr val="C00000"/>
                </a:solidFill>
                <a:latin typeface="Rockwell" panose="02060603020205020403" pitchFamily="18" charset="0"/>
              </a:rPr>
              <a:t>POSSIBLE MECHANISMS INFLUENCING ALCOHOL-INDUCED LIVER DAMAGE </a:t>
            </a:r>
            <a:endParaRPr lang="en-US" sz="2400" dirty="0" smtClean="0">
              <a:solidFill>
                <a:srgbClr val="C00000"/>
              </a:solidFill>
              <a:latin typeface="Rockwell" panose="02060603020205020403" pitchFamily="18" charset="0"/>
            </a:endParaRPr>
          </a:p>
          <a:p>
            <a:pPr marL="342900" indent="-342900" algn="just">
              <a:buFont typeface="Wingdings" panose="05000000000000000000" pitchFamily="2" charset="2"/>
              <a:buChar char="Ø"/>
            </a:pPr>
            <a:r>
              <a:rPr lang="en-US" sz="2400" dirty="0" smtClean="0">
                <a:solidFill>
                  <a:srgbClr val="00B050"/>
                </a:solidFill>
                <a:latin typeface="Rockwell" panose="02060603020205020403" pitchFamily="18" charset="0"/>
              </a:rPr>
              <a:t>The </a:t>
            </a:r>
            <a:r>
              <a:rPr lang="en-US" sz="2400" dirty="0">
                <a:solidFill>
                  <a:srgbClr val="00B050"/>
                </a:solidFill>
                <a:latin typeface="Rockwell" panose="02060603020205020403" pitchFamily="18" charset="0"/>
              </a:rPr>
              <a:t>mechanisms that influence liver injury are both poorly understood and controversial. </a:t>
            </a:r>
            <a:endParaRPr lang="en-US" sz="2400" dirty="0" smtClean="0">
              <a:solidFill>
                <a:srgbClr val="00B050"/>
              </a:solidFill>
              <a:latin typeface="Rockwell" panose="02060603020205020403" pitchFamily="18" charset="0"/>
            </a:endParaRPr>
          </a:p>
          <a:p>
            <a:pPr marL="342900" indent="-342900" algn="just">
              <a:buFont typeface="Wingdings" panose="05000000000000000000" pitchFamily="2" charset="2"/>
              <a:buChar char="Ø"/>
            </a:pPr>
            <a:r>
              <a:rPr lang="en-US" sz="2400" dirty="0" smtClean="0">
                <a:solidFill>
                  <a:srgbClr val="00B050"/>
                </a:solidFill>
                <a:latin typeface="Rockwell" panose="02060603020205020403" pitchFamily="18" charset="0"/>
              </a:rPr>
              <a:t>They </a:t>
            </a:r>
            <a:r>
              <a:rPr lang="en-US" sz="2400" dirty="0">
                <a:solidFill>
                  <a:srgbClr val="00B050"/>
                </a:solidFill>
                <a:latin typeface="Rockwell" panose="02060603020205020403" pitchFamily="18" charset="0"/>
              </a:rPr>
              <a:t>interact in complex </a:t>
            </a:r>
            <a:r>
              <a:rPr lang="en-US" sz="2400" dirty="0" smtClean="0">
                <a:solidFill>
                  <a:srgbClr val="00B050"/>
                </a:solidFill>
                <a:latin typeface="Rockwell" panose="02060603020205020403" pitchFamily="18" charset="0"/>
              </a:rPr>
              <a:t>ways.</a:t>
            </a:r>
            <a:endParaRPr lang="en-IN" sz="2400" dirty="0">
              <a:solidFill>
                <a:srgbClr val="00B050"/>
              </a:solidFill>
              <a:latin typeface="Rockwell" panose="02060603020205020403" pitchFamily="18" charset="0"/>
            </a:endParaRPr>
          </a:p>
        </p:txBody>
      </p:sp>
      <p:sp>
        <p:nvSpPr>
          <p:cNvPr id="3" name="Rectangle 2"/>
          <p:cNvSpPr/>
          <p:nvPr/>
        </p:nvSpPr>
        <p:spPr>
          <a:xfrm>
            <a:off x="0" y="1915909"/>
            <a:ext cx="9144000" cy="807914"/>
          </a:xfrm>
          <a:prstGeom prst="rect">
            <a:avLst/>
          </a:prstGeom>
        </p:spPr>
        <p:txBody>
          <a:bodyPr wrap="square" lIns="68580" tIns="34290" rIns="68580" bIns="34290">
            <a:spAutoFit/>
          </a:bodyPr>
          <a:lstStyle/>
          <a:p>
            <a:pPr algn="just"/>
            <a:r>
              <a:rPr lang="en-US" sz="2400" b="1" dirty="0" smtClean="0">
                <a:solidFill>
                  <a:srgbClr val="FF0000"/>
                </a:solidFill>
                <a:latin typeface="Rockwell" panose="02060603020205020403" pitchFamily="18" charset="0"/>
              </a:rPr>
              <a:t>Factors that influence alcohol-induced liver damage include the effects of free radicals, antioxidants, and hypoxia.</a:t>
            </a:r>
            <a:endParaRPr lang="en-IN" sz="2400" b="1" dirty="0">
              <a:solidFill>
                <a:srgbClr val="FF0000"/>
              </a:solidFill>
              <a:latin typeface="Rockwell" panose="02060603020205020403" pitchFamily="18" charset="0"/>
            </a:endParaRPr>
          </a:p>
        </p:txBody>
      </p:sp>
      <p:sp>
        <p:nvSpPr>
          <p:cNvPr id="4" name="Rectangle 3"/>
          <p:cNvSpPr/>
          <p:nvPr/>
        </p:nvSpPr>
        <p:spPr>
          <a:xfrm>
            <a:off x="1" y="3243195"/>
            <a:ext cx="9143999" cy="1177245"/>
          </a:xfrm>
          <a:prstGeom prst="rect">
            <a:avLst/>
          </a:prstGeom>
        </p:spPr>
        <p:txBody>
          <a:bodyPr wrap="square" lIns="68580" tIns="34290" rIns="68580" bIns="34290">
            <a:spAutoFit/>
          </a:bodyPr>
          <a:lstStyle/>
          <a:p>
            <a:pPr algn="just"/>
            <a:r>
              <a:rPr lang="en-US" sz="2400" b="1" dirty="0" smtClean="0">
                <a:solidFill>
                  <a:srgbClr val="00B050"/>
                </a:solidFill>
                <a:latin typeface="Rockwell" panose="02060603020205020403" pitchFamily="18" charset="0"/>
              </a:rPr>
              <a:t>A. Free </a:t>
            </a:r>
            <a:r>
              <a:rPr lang="en-US" sz="2400" b="1" dirty="0">
                <a:solidFill>
                  <a:srgbClr val="00B050"/>
                </a:solidFill>
                <a:latin typeface="Rockwell" panose="02060603020205020403" pitchFamily="18" charset="0"/>
              </a:rPr>
              <a:t>Radicals. </a:t>
            </a:r>
          </a:p>
          <a:p>
            <a:pPr marL="342900" indent="-342900" algn="just">
              <a:buFont typeface="Wingdings" panose="05000000000000000000" pitchFamily="2" charset="2"/>
              <a:buChar char="Ø"/>
            </a:pPr>
            <a:r>
              <a:rPr lang="en-US" sz="2400" dirty="0">
                <a:solidFill>
                  <a:srgbClr val="0070C0"/>
                </a:solidFill>
                <a:latin typeface="Rockwell" panose="02060603020205020403" pitchFamily="18" charset="0"/>
              </a:rPr>
              <a:t>Much of the direct cell damage that occurs during alcoholic liver disease is believed to be caused by free radicals. </a:t>
            </a:r>
          </a:p>
        </p:txBody>
      </p:sp>
    </p:spTree>
    <p:extLst>
      <p:ext uri="{BB962C8B-B14F-4D97-AF65-F5344CB8AC3E}">
        <p14:creationId xmlns:p14="http://schemas.microsoft.com/office/powerpoint/2010/main" val="29307878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WidescreenPresentation</Template>
  <TotalTime>0</TotalTime>
  <Words>1933</Words>
  <Application>Microsoft Office PowerPoint</Application>
  <PresentationFormat>On-screen Show (16:9)</PresentationFormat>
  <Paragraphs>83</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Calibri</vt:lpstr>
      <vt:lpstr>Rockwell</vt:lpstr>
      <vt:lpstr>Times New Roman</vt:lpstr>
      <vt:lpstr>Tw Cen MT</vt:lpstr>
      <vt:lpstr>Wingdings</vt:lpstr>
      <vt:lpstr>Wingdings 2</vt:lpstr>
      <vt:lpstr>WidescreenPresentation</vt:lpstr>
      <vt:lpstr>Alcohol’s Effects on Liver Function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2020-03-12T09:10:20Z</dcterms:created>
  <dcterms:modified xsi:type="dcterms:W3CDTF">2020-04-01T11:43:20Z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